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7" r:id="rId4"/>
    <p:sldId id="298" r:id="rId5"/>
    <p:sldId id="258" r:id="rId6"/>
    <p:sldId id="259" r:id="rId7"/>
    <p:sldId id="260" r:id="rId8"/>
    <p:sldId id="261" r:id="rId9"/>
    <p:sldId id="334" r:id="rId10"/>
    <p:sldId id="291" r:id="rId11"/>
    <p:sldId id="292" r:id="rId12"/>
    <p:sldId id="295" r:id="rId13"/>
    <p:sldId id="296" r:id="rId14"/>
    <p:sldId id="299" r:id="rId15"/>
    <p:sldId id="301" r:id="rId16"/>
    <p:sldId id="303" r:id="rId17"/>
    <p:sldId id="304" r:id="rId18"/>
    <p:sldId id="305" r:id="rId19"/>
    <p:sldId id="306" r:id="rId20"/>
    <p:sldId id="307" r:id="rId21"/>
    <p:sldId id="308" r:id="rId22"/>
    <p:sldId id="310" r:id="rId23"/>
    <p:sldId id="312" r:id="rId24"/>
    <p:sldId id="313" r:id="rId25"/>
    <p:sldId id="314" r:id="rId26"/>
    <p:sldId id="315" r:id="rId27"/>
    <p:sldId id="316" r:id="rId28"/>
    <p:sldId id="317" r:id="rId29"/>
    <p:sldId id="318"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27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38" autoAdjust="0"/>
    <p:restoredTop sz="94660"/>
  </p:normalViewPr>
  <p:slideViewPr>
    <p:cSldViewPr snapToGrid="0">
      <p:cViewPr>
        <p:scale>
          <a:sx n="85" d="100"/>
          <a:sy n="85" d="100"/>
        </p:scale>
        <p:origin x="3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8/30/2022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8/30/2022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8/30/2022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A540-FEFC-4A8D-9F58-FA362E801987}"/>
              </a:ext>
            </a:extLst>
          </p:cNvPr>
          <p:cNvSpPr>
            <a:spLocks noGrp="1"/>
          </p:cNvSpPr>
          <p:nvPr>
            <p:ph type="ctrTitle"/>
          </p:nvPr>
        </p:nvSpPr>
        <p:spPr>
          <a:xfrm>
            <a:off x="983361" y="1219201"/>
            <a:ext cx="8825658" cy="3558180"/>
          </a:xfrm>
        </p:spPr>
        <p:txBody>
          <a:bodyPr/>
          <a:lstStyle/>
          <a:p>
            <a:r>
              <a:rPr lang="en-US" dirty="0"/>
              <a:t>Urinary Tract Infections</a:t>
            </a:r>
            <a:br>
              <a:rPr lang="en-US" dirty="0"/>
            </a:br>
            <a:r>
              <a:rPr lang="en-US" dirty="0"/>
              <a:t>(adult): Empirical Treatment</a:t>
            </a:r>
            <a:br>
              <a:rPr lang="en-US" dirty="0"/>
            </a:br>
            <a:endParaRPr lang="en-US" dirty="0"/>
          </a:p>
        </p:txBody>
      </p:sp>
      <p:sp>
        <p:nvSpPr>
          <p:cNvPr id="3" name="Subtitle 2">
            <a:extLst>
              <a:ext uri="{FF2B5EF4-FFF2-40B4-BE49-F238E27FC236}">
                <a16:creationId xmlns:a16="http://schemas.microsoft.com/office/drawing/2014/main" id="{3631F48A-4B74-42B8-A896-A5467A416A22}"/>
              </a:ext>
            </a:extLst>
          </p:cNvPr>
          <p:cNvSpPr>
            <a:spLocks noGrp="1"/>
          </p:cNvSpPr>
          <p:nvPr>
            <p:ph type="subTitle" idx="1"/>
          </p:nvPr>
        </p:nvSpPr>
        <p:spPr>
          <a:xfrm>
            <a:off x="1154955" y="3879273"/>
            <a:ext cx="8825658" cy="1759527"/>
          </a:xfrm>
        </p:spPr>
        <p:txBody>
          <a:bodyPr>
            <a:normAutofit/>
          </a:bodyPr>
          <a:lstStyle/>
          <a:p>
            <a:r>
              <a:rPr lang="en-US" sz="2400" dirty="0"/>
              <a:t>Dr. pershang nazemi</a:t>
            </a:r>
          </a:p>
          <a:p>
            <a:r>
              <a:rPr lang="en-US" sz="2400" dirty="0"/>
              <a:t>Assistant professor of infectious diseases</a:t>
            </a:r>
          </a:p>
          <a:p>
            <a:r>
              <a:rPr lang="en-US" sz="2400" dirty="0" err="1"/>
              <a:t>Tum.yas</a:t>
            </a:r>
            <a:r>
              <a:rPr lang="en-US" sz="2400" dirty="0"/>
              <a:t> hospital</a:t>
            </a:r>
          </a:p>
          <a:p>
            <a:endParaRPr lang="en-US" sz="2400" dirty="0"/>
          </a:p>
        </p:txBody>
      </p:sp>
    </p:spTree>
    <p:extLst>
      <p:ext uri="{BB962C8B-B14F-4D97-AF65-F5344CB8AC3E}">
        <p14:creationId xmlns:p14="http://schemas.microsoft.com/office/powerpoint/2010/main" val="86643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8760B6-2608-431F-9321-42DF6E46AF81}"/>
              </a:ext>
            </a:extLst>
          </p:cNvPr>
          <p:cNvSpPr/>
          <p:nvPr/>
        </p:nvSpPr>
        <p:spPr>
          <a:xfrm>
            <a:off x="632178" y="1603022"/>
            <a:ext cx="10769600" cy="4154984"/>
          </a:xfrm>
          <a:prstGeom prst="rect">
            <a:avLst/>
          </a:prstGeom>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 an individual without urinary tract symptoms is defined by a mid-stream sample of urine showing bacterial growth &gt; 10 5 </a:t>
            </a:r>
            <a:r>
              <a:rPr lang="en-US" sz="2400" dirty="0" err="1">
                <a:latin typeface="Arial" panose="020B0604020202020204" pitchFamily="34" charset="0"/>
                <a:cs typeface="Arial" panose="020B0604020202020204" pitchFamily="34" charset="0"/>
              </a:rPr>
              <a:t>cfu</a:t>
            </a:r>
            <a:r>
              <a:rPr lang="en-US" sz="2400" dirty="0">
                <a:latin typeface="Arial" panose="020B0604020202020204" pitchFamily="34" charset="0"/>
                <a:cs typeface="Arial" panose="020B0604020202020204" pitchFamily="34" charset="0"/>
              </a:rPr>
              <a:t>/mL in two consecutive</a:t>
            </a:r>
          </a:p>
          <a:p>
            <a:r>
              <a:rPr lang="en-US" sz="2400" dirty="0">
                <a:latin typeface="Arial" panose="020B0604020202020204" pitchFamily="34" charset="0"/>
                <a:cs typeface="Arial" panose="020B0604020202020204" pitchFamily="34" charset="0"/>
              </a:rPr>
              <a:t> samples in women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 a single catheterized sample, bacterial growth may be as low as 10 2 </a:t>
            </a:r>
            <a:r>
              <a:rPr lang="en-US" sz="2400" dirty="0" err="1">
                <a:latin typeface="Arial" panose="020B0604020202020204" pitchFamily="34" charset="0"/>
                <a:cs typeface="Arial" panose="020B0604020202020204" pitchFamily="34" charset="0"/>
              </a:rPr>
              <a:t>cfu</a:t>
            </a:r>
            <a:r>
              <a:rPr lang="en-US" sz="2400" dirty="0">
                <a:latin typeface="Arial" panose="020B0604020202020204" pitchFamily="34" charset="0"/>
                <a:cs typeface="Arial" panose="020B0604020202020204" pitchFamily="34" charset="0"/>
              </a:rPr>
              <a:t>/mL to be considered representing true bacteriuria in both men and women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Cystoscopy and/or imaging of the upper urinary tract is not mandatory if the medical history is otherwise without remark. </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If persistent growth of urease producing bacteria, i.e. Proteus mirabilis is detected, stone formation in the urinary tract must be excluded</a:t>
            </a:r>
          </a:p>
        </p:txBody>
      </p:sp>
    </p:spTree>
    <p:extLst>
      <p:ext uri="{BB962C8B-B14F-4D97-AF65-F5344CB8AC3E}">
        <p14:creationId xmlns:p14="http://schemas.microsoft.com/office/powerpoint/2010/main" val="38707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9FE57-02D2-4798-952D-6C9C9D7BFB21}"/>
              </a:ext>
            </a:extLst>
          </p:cNvPr>
          <p:cNvSpPr/>
          <p:nvPr/>
        </p:nvSpPr>
        <p:spPr>
          <a:xfrm>
            <a:off x="1659467" y="1298222"/>
            <a:ext cx="7484533" cy="4154984"/>
          </a:xfrm>
          <a:prstGeom prst="rect">
            <a:avLst/>
          </a:prstGeom>
        </p:spPr>
        <p:txBody>
          <a:bodyPr wrap="square">
            <a:spAutoFit/>
          </a:bodyPr>
          <a:lstStyle/>
          <a:p>
            <a:pPr marL="285750" indent="-285750">
              <a:buFont typeface="Wingdings" panose="05000000000000000000" pitchFamily="2" charset="2"/>
              <a:buChar char="§"/>
            </a:pPr>
            <a:r>
              <a:rPr lang="en-US" sz="2400" dirty="0">
                <a:latin typeface="Arial" panose="020B0604020202020204" pitchFamily="34" charset="0"/>
              </a:rPr>
              <a:t>Asymptomatic bacteriuria does not cause renal disease or damage</a:t>
            </a:r>
          </a:p>
          <a:p>
            <a:endParaRPr lang="en-US" sz="2400" dirty="0">
              <a:latin typeface="Arial" panose="020B0604020202020204" pitchFamily="34" charset="0"/>
            </a:endParaRPr>
          </a:p>
          <a:p>
            <a:pPr marL="285750" indent="-285750">
              <a:buFont typeface="Wingdings" panose="05000000000000000000" pitchFamily="2" charset="2"/>
              <a:buChar char="§"/>
            </a:pPr>
            <a:r>
              <a:rPr lang="en-US" sz="2400" dirty="0">
                <a:latin typeface="Arial" panose="020B0604020202020204" pitchFamily="34" charset="0"/>
              </a:rPr>
              <a:t> Only one prospective, non-</a:t>
            </a:r>
            <a:r>
              <a:rPr lang="en-US" sz="2400" dirty="0" err="1">
                <a:latin typeface="Arial" panose="020B0604020202020204" pitchFamily="34" charset="0"/>
              </a:rPr>
              <a:t>randomised</a:t>
            </a:r>
            <a:br>
              <a:rPr lang="en-US" sz="2400" dirty="0"/>
            </a:br>
            <a:r>
              <a:rPr lang="en-US" sz="2400" dirty="0">
                <a:latin typeface="Arial" panose="020B0604020202020204" pitchFamily="34" charset="0"/>
              </a:rPr>
              <a:t>study investigated the effect of treatment of ABU in adult, non-diabetic, non-pregnant women</a:t>
            </a:r>
          </a:p>
          <a:p>
            <a:r>
              <a:rPr lang="en-US" sz="2400" dirty="0">
                <a:latin typeface="Arial" panose="020B0604020202020204" pitchFamily="34" charset="0"/>
              </a:rPr>
              <a:t> and found no difference in the rate of symptomatic UTIs.</a:t>
            </a:r>
          </a:p>
          <a:p>
            <a:endParaRPr lang="en-US" sz="2400" dirty="0">
              <a:latin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rPr>
              <a:t>screening and treatment of ABU is not</a:t>
            </a:r>
            <a:br>
              <a:rPr lang="en-US" sz="2400" dirty="0"/>
            </a:br>
            <a:r>
              <a:rPr lang="en-US" sz="2400" dirty="0">
                <a:latin typeface="Arial" panose="020B0604020202020204" pitchFamily="34" charset="0"/>
              </a:rPr>
              <a:t>recommended in patients without risk factors</a:t>
            </a:r>
            <a:endParaRPr lang="en-US" sz="2400" dirty="0"/>
          </a:p>
        </p:txBody>
      </p:sp>
      <p:pic>
        <p:nvPicPr>
          <p:cNvPr id="4" name="Picture 3">
            <a:extLst>
              <a:ext uri="{FF2B5EF4-FFF2-40B4-BE49-F238E27FC236}">
                <a16:creationId xmlns:a16="http://schemas.microsoft.com/office/drawing/2014/main" id="{F7F325BB-FA66-4F32-A073-ADEBC71444F0}"/>
              </a:ext>
            </a:extLst>
          </p:cNvPr>
          <p:cNvPicPr>
            <a:picLocks noChangeAspect="1"/>
          </p:cNvPicPr>
          <p:nvPr/>
        </p:nvPicPr>
        <p:blipFill>
          <a:blip r:embed="rId2"/>
          <a:stretch>
            <a:fillRect/>
          </a:stretch>
        </p:blipFill>
        <p:spPr>
          <a:xfrm>
            <a:off x="8176805" y="4289779"/>
            <a:ext cx="3958751" cy="2568222"/>
          </a:xfrm>
          <a:prstGeom prst="rect">
            <a:avLst/>
          </a:prstGeom>
        </p:spPr>
      </p:pic>
    </p:spTree>
    <p:extLst>
      <p:ext uri="{BB962C8B-B14F-4D97-AF65-F5344CB8AC3E}">
        <p14:creationId xmlns:p14="http://schemas.microsoft.com/office/powerpoint/2010/main" val="2830959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C8224C-B1C2-4CE7-A763-A6C418985B2D}"/>
              </a:ext>
            </a:extLst>
          </p:cNvPr>
          <p:cNvSpPr/>
          <p:nvPr/>
        </p:nvSpPr>
        <p:spPr>
          <a:xfrm>
            <a:off x="688622" y="1444979"/>
            <a:ext cx="8455378" cy="4154984"/>
          </a:xfrm>
          <a:prstGeom prst="rect">
            <a:avLst/>
          </a:prstGeom>
        </p:spPr>
        <p:txBody>
          <a:bodyPr wrap="square">
            <a:spAutoFit/>
          </a:bodyPr>
          <a:lstStyle/>
          <a:p>
            <a:r>
              <a:rPr lang="en-US" sz="2400" dirty="0">
                <a:latin typeface="Arial" panose="020B0604020202020204" pitchFamily="34" charset="0"/>
              </a:rPr>
              <a:t>Treatment of asymptomatic bacteriuria is not beneficial in the following conditions:</a:t>
            </a:r>
          </a:p>
          <a:p>
            <a:br>
              <a:rPr lang="en-US" sz="2400" dirty="0"/>
            </a:br>
            <a:r>
              <a:rPr lang="en-US" sz="2400" dirty="0">
                <a:latin typeface="Arial" panose="020B0604020202020204" pitchFamily="34" charset="0"/>
              </a:rPr>
              <a:t>• women without risk factors;</a:t>
            </a:r>
            <a:br>
              <a:rPr lang="en-US" sz="2400" dirty="0"/>
            </a:br>
            <a:r>
              <a:rPr lang="en-US" sz="2400" dirty="0">
                <a:latin typeface="Arial" panose="020B0604020202020204" pitchFamily="34" charset="0"/>
              </a:rPr>
              <a:t>• patients with well-regulated diabetes mellitus;</a:t>
            </a:r>
            <a:br>
              <a:rPr lang="en-US" sz="2400" dirty="0"/>
            </a:br>
            <a:r>
              <a:rPr lang="en-US" sz="2400" dirty="0">
                <a:latin typeface="Arial" panose="020B0604020202020204" pitchFamily="34" charset="0"/>
              </a:rPr>
              <a:t>• post-menopausal women;</a:t>
            </a:r>
            <a:br>
              <a:rPr lang="en-US" sz="2400" dirty="0"/>
            </a:br>
            <a:r>
              <a:rPr lang="en-US" sz="2400" dirty="0">
                <a:latin typeface="Arial" panose="020B0604020202020204" pitchFamily="34" charset="0"/>
              </a:rPr>
              <a:t>• elderly institutionalized patients;</a:t>
            </a:r>
            <a:br>
              <a:rPr lang="en-US" sz="2400" dirty="0"/>
            </a:br>
            <a:r>
              <a:rPr lang="en-US" sz="2400" dirty="0">
                <a:latin typeface="Arial" panose="020B0604020202020204" pitchFamily="34" charset="0"/>
              </a:rPr>
              <a:t>• patients with dysfunctional and/or reconstructed lower urinary tracts;</a:t>
            </a:r>
            <a:br>
              <a:rPr lang="en-US" sz="2400" dirty="0"/>
            </a:br>
            <a:r>
              <a:rPr lang="en-US" sz="2400" dirty="0">
                <a:latin typeface="Arial" panose="020B0604020202020204" pitchFamily="34" charset="0"/>
              </a:rPr>
              <a:t>• patients with renal transplants;</a:t>
            </a:r>
            <a:br>
              <a:rPr lang="en-US" sz="2400" dirty="0"/>
            </a:br>
            <a:r>
              <a:rPr lang="en-US" sz="2400" dirty="0">
                <a:latin typeface="Arial" panose="020B0604020202020204" pitchFamily="34" charset="0"/>
              </a:rPr>
              <a:t>• patients prior to arthroplasty surgeries.</a:t>
            </a:r>
            <a:endParaRPr lang="en-US" sz="2400" dirty="0"/>
          </a:p>
        </p:txBody>
      </p:sp>
      <p:pic>
        <p:nvPicPr>
          <p:cNvPr id="6" name="Picture 5">
            <a:extLst>
              <a:ext uri="{FF2B5EF4-FFF2-40B4-BE49-F238E27FC236}">
                <a16:creationId xmlns:a16="http://schemas.microsoft.com/office/drawing/2014/main" id="{FA8ACB1B-CCCA-4DB9-8DD7-701AE3DFA38C}"/>
              </a:ext>
            </a:extLst>
          </p:cNvPr>
          <p:cNvPicPr>
            <a:picLocks noChangeAspect="1"/>
          </p:cNvPicPr>
          <p:nvPr/>
        </p:nvPicPr>
        <p:blipFill>
          <a:blip r:embed="rId2"/>
          <a:stretch>
            <a:fillRect/>
          </a:stretch>
        </p:blipFill>
        <p:spPr>
          <a:xfrm>
            <a:off x="8590844" y="1791395"/>
            <a:ext cx="3090157" cy="4365460"/>
          </a:xfrm>
          <a:prstGeom prst="rect">
            <a:avLst/>
          </a:prstGeom>
        </p:spPr>
      </p:pic>
    </p:spTree>
    <p:extLst>
      <p:ext uri="{BB962C8B-B14F-4D97-AF65-F5344CB8AC3E}">
        <p14:creationId xmlns:p14="http://schemas.microsoft.com/office/powerpoint/2010/main" val="1823997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4F18E-5FD1-46CF-A0EE-9D01D01327E7}"/>
              </a:ext>
            </a:extLst>
          </p:cNvPr>
          <p:cNvSpPr/>
          <p:nvPr/>
        </p:nvSpPr>
        <p:spPr>
          <a:xfrm>
            <a:off x="259643" y="632179"/>
            <a:ext cx="10984089" cy="5078313"/>
          </a:xfrm>
          <a:prstGeom prst="rect">
            <a:avLst/>
          </a:prstGeom>
        </p:spPr>
        <p:txBody>
          <a:bodyPr wrap="square">
            <a:spAutoFit/>
          </a:bodyPr>
          <a:lstStyle/>
          <a:p>
            <a:r>
              <a:rPr lang="en-US" dirty="0">
                <a:latin typeface="Arial" panose="020B0604020202020204" pitchFamily="34" charset="0"/>
                <a:cs typeface="Arial" panose="020B0604020202020204" pitchFamily="34" charset="0"/>
              </a:rPr>
              <a:t>Treatment of asymptomatic bacteriuria is harmful in patients with </a:t>
            </a:r>
            <a:r>
              <a:rPr lang="en-US" dirty="0">
                <a:solidFill>
                  <a:srgbClr val="FF0000"/>
                </a:solidFill>
                <a:latin typeface="Arial" panose="020B0604020202020204" pitchFamily="34" charset="0"/>
                <a:cs typeface="Arial" panose="020B0604020202020204" pitchFamily="34" charset="0"/>
              </a:rPr>
              <a:t>recurrent urinary tract infections.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solidFill>
                  <a:srgbClr val="FF0000"/>
                </a:solidFill>
                <a:latin typeface="Arial" panose="020B0604020202020204" pitchFamily="34" charset="0"/>
                <a:cs typeface="Arial" panose="020B0604020202020204" pitchFamily="34" charset="0"/>
              </a:rPr>
              <a:t>Screen for and treat asymptomatic bacteriuria in pregnant women </a:t>
            </a:r>
            <a:r>
              <a:rPr lang="en-US" dirty="0">
                <a:latin typeface="Arial" panose="020B0604020202020204" pitchFamily="34" charset="0"/>
                <a:cs typeface="Arial" panose="020B0604020202020204" pitchFamily="34" charset="0"/>
              </a:rPr>
              <a:t>with standard short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course treatment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solidFill>
                  <a:srgbClr val="FF0000"/>
                </a:solidFill>
                <a:latin typeface="Arial" panose="020B0604020202020204" pitchFamily="34" charset="0"/>
                <a:cs typeface="Arial" panose="020B0604020202020204" pitchFamily="34" charset="0"/>
              </a:rPr>
              <a:t>Do not screen or treat asymptomatic bacteriuria </a:t>
            </a:r>
            <a:r>
              <a:rPr lang="en-US" dirty="0">
                <a:latin typeface="Arial" panose="020B0604020202020204" pitchFamily="34" charset="0"/>
                <a:cs typeface="Arial" panose="020B0604020202020204" pitchFamily="34" charset="0"/>
              </a:rPr>
              <a:t>in the following conditions: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women without risk factors;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patients with well-regulated diabetes mellitus;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post-menopausal women;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elderly institutionalized patients;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patients with dysfunctional and/or reconstructed lower urinary tracts;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patients with renal transplants;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patients prior to arthroplasty surgeries;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patients with recurrent urinary tract infections. Screen for and treat asymptomatic bacteriuria prior to urological procedures breaching the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955528-B749-4BB8-ADF3-5F3AB9ED9163}"/>
              </a:ext>
            </a:extLst>
          </p:cNvPr>
          <p:cNvPicPr>
            <a:picLocks noChangeAspect="1"/>
          </p:cNvPicPr>
          <p:nvPr/>
        </p:nvPicPr>
        <p:blipFill>
          <a:blip r:embed="rId2"/>
          <a:stretch>
            <a:fillRect/>
          </a:stretch>
        </p:blipFill>
        <p:spPr>
          <a:xfrm>
            <a:off x="8150578" y="2016772"/>
            <a:ext cx="3646311" cy="2523667"/>
          </a:xfrm>
          <a:prstGeom prst="rect">
            <a:avLst/>
          </a:prstGeom>
        </p:spPr>
      </p:pic>
    </p:spTree>
    <p:extLst>
      <p:ext uri="{BB962C8B-B14F-4D97-AF65-F5344CB8AC3E}">
        <p14:creationId xmlns:p14="http://schemas.microsoft.com/office/powerpoint/2010/main" val="20014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8282-96C1-4EB8-BF7E-E04507F54145}"/>
              </a:ext>
            </a:extLst>
          </p:cNvPr>
          <p:cNvSpPr>
            <a:spLocks noGrp="1"/>
          </p:cNvSpPr>
          <p:nvPr>
            <p:ph type="title"/>
          </p:nvPr>
        </p:nvSpPr>
        <p:spPr/>
        <p:txBody>
          <a:bodyPr/>
          <a:lstStyle/>
          <a:p>
            <a:r>
              <a:rPr lang="en-US" dirty="0"/>
              <a:t>Uncomplicated cystitis</a:t>
            </a:r>
          </a:p>
        </p:txBody>
      </p:sp>
      <p:sp>
        <p:nvSpPr>
          <p:cNvPr id="3" name="Rectangle 2">
            <a:extLst>
              <a:ext uri="{FF2B5EF4-FFF2-40B4-BE49-F238E27FC236}">
                <a16:creationId xmlns:a16="http://schemas.microsoft.com/office/drawing/2014/main" id="{6F678717-97C7-4DC4-9E39-31F3494C36B7}"/>
              </a:ext>
            </a:extLst>
          </p:cNvPr>
          <p:cNvSpPr/>
          <p:nvPr/>
        </p:nvSpPr>
        <p:spPr>
          <a:xfrm>
            <a:off x="993422" y="2517422"/>
            <a:ext cx="6592712" cy="3970318"/>
          </a:xfrm>
          <a:prstGeom prst="rect">
            <a:avLst/>
          </a:prstGeom>
        </p:spPr>
        <p:txBody>
          <a:bodyPr wrap="square">
            <a:spAutoFit/>
          </a:bodyPr>
          <a:lstStyle/>
          <a:p>
            <a:pPr marL="285750" indent="-285750">
              <a:buFont typeface="Wingdings" panose="05000000000000000000" pitchFamily="2" charset="2"/>
              <a:buChar char="q"/>
            </a:pPr>
            <a:r>
              <a:rPr lang="en-US" dirty="0">
                <a:solidFill>
                  <a:srgbClr val="FF0000"/>
                </a:solidFill>
                <a:latin typeface="Arial" panose="020B0604020202020204" pitchFamily="34" charset="0"/>
                <a:cs typeface="Arial" panose="020B0604020202020204" pitchFamily="34" charset="0"/>
              </a:rPr>
              <a:t>Clinical diagnosis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based on a focused history of lower urinary tract symptoms (dysuria, frequency and urgency) and the absence of vaginal discharge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elderly women genitourinary symptoms are not necessarily related to cystitis</a:t>
            </a:r>
          </a:p>
          <a:p>
            <a:pPr marL="285750" indent="-285750">
              <a:buFont typeface="Wingdings" panose="05000000000000000000" pitchFamily="2" charset="2"/>
              <a:buChar char="q"/>
            </a:pPr>
            <a:r>
              <a:rPr lang="en-US" dirty="0">
                <a:solidFill>
                  <a:srgbClr val="FF0000"/>
                </a:solidFill>
                <a:latin typeface="Arial" panose="020B0604020202020204" pitchFamily="34" charset="0"/>
                <a:cs typeface="Arial" panose="020B0604020202020204" pitchFamily="34" charset="0"/>
              </a:rPr>
              <a:t>Laboratory diagnosis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patients presenting with typical symptoms of an uncomplicated cystitis urine analysis (i.e. urine culture, dipstick testing, etc.) leads only to a minimal increase in diagnostic accuracy </a:t>
            </a: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Taking a urine culture is recommended in patients with atypical symptoms, as well as those who fail to respond to appropriate antimicrobial therapy</a:t>
            </a:r>
          </a:p>
        </p:txBody>
      </p:sp>
      <p:pic>
        <p:nvPicPr>
          <p:cNvPr id="4" name="Picture 3">
            <a:extLst>
              <a:ext uri="{FF2B5EF4-FFF2-40B4-BE49-F238E27FC236}">
                <a16:creationId xmlns:a16="http://schemas.microsoft.com/office/drawing/2014/main" id="{917BE855-0BD9-4AA9-9C8A-11797DD06D6C}"/>
              </a:ext>
            </a:extLst>
          </p:cNvPr>
          <p:cNvPicPr>
            <a:picLocks noChangeAspect="1"/>
          </p:cNvPicPr>
          <p:nvPr/>
        </p:nvPicPr>
        <p:blipFill>
          <a:blip r:embed="rId2"/>
          <a:stretch>
            <a:fillRect/>
          </a:stretch>
        </p:blipFill>
        <p:spPr>
          <a:xfrm>
            <a:off x="8365067" y="3046866"/>
            <a:ext cx="2833511" cy="3029376"/>
          </a:xfrm>
          <a:prstGeom prst="rect">
            <a:avLst/>
          </a:prstGeom>
        </p:spPr>
      </p:pic>
    </p:spTree>
    <p:extLst>
      <p:ext uri="{BB962C8B-B14F-4D97-AF65-F5344CB8AC3E}">
        <p14:creationId xmlns:p14="http://schemas.microsoft.com/office/powerpoint/2010/main" val="149517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1FFA18-99D4-4DF9-BE96-2ACB75D6890B}"/>
              </a:ext>
            </a:extLst>
          </p:cNvPr>
          <p:cNvSpPr/>
          <p:nvPr/>
        </p:nvSpPr>
        <p:spPr>
          <a:xfrm>
            <a:off x="541867" y="1140177"/>
            <a:ext cx="11277600" cy="4524315"/>
          </a:xfrm>
          <a:prstGeom prst="rect">
            <a:avLst/>
          </a:prstGeom>
        </p:spPr>
        <p:txBody>
          <a:bodyPr wrap="square">
            <a:spAutoFit/>
          </a:bodyPr>
          <a:lstStyle/>
          <a:p>
            <a:r>
              <a:rPr lang="en-US" dirty="0">
                <a:latin typeface="Arial" panose="020B0604020202020204" pitchFamily="34" charset="0"/>
              </a:rPr>
              <a:t>OPTIONS:</a:t>
            </a:r>
          </a:p>
          <a:p>
            <a:endParaRPr lang="en-US" dirty="0">
              <a:latin typeface="Arial" panose="020B0604020202020204" pitchFamily="34" charset="0"/>
            </a:endParaRPr>
          </a:p>
          <a:p>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 oral treatment with </a:t>
            </a:r>
            <a:r>
              <a:rPr lang="en-US" dirty="0" err="1">
                <a:latin typeface="Arial" panose="020B0604020202020204" pitchFamily="34" charset="0"/>
              </a:rPr>
              <a:t>fosfomycin</a:t>
            </a:r>
            <a:br>
              <a:rPr lang="en-US" dirty="0"/>
            </a:br>
            <a:r>
              <a:rPr lang="en-US" dirty="0">
                <a:latin typeface="Arial" panose="020B0604020202020204" pitchFamily="34" charset="0"/>
              </a:rPr>
              <a:t>trometamol 3 g single dose,</a:t>
            </a:r>
          </a:p>
          <a:p>
            <a:pPr marL="285750" indent="-285750">
              <a:buFont typeface="Arial" panose="020B0604020202020204" pitchFamily="34" charset="0"/>
              <a:buChar char="•"/>
            </a:pPr>
            <a:r>
              <a:rPr lang="en-US" dirty="0" err="1">
                <a:latin typeface="Arial" panose="020B0604020202020204" pitchFamily="34" charset="0"/>
              </a:rPr>
              <a:t>pivmecillinam</a:t>
            </a:r>
            <a:r>
              <a:rPr lang="en-US" dirty="0">
                <a:latin typeface="Arial" panose="020B0604020202020204" pitchFamily="34" charset="0"/>
              </a:rPr>
              <a:t> 400 mg three times a day for three to five day nitrofurantoin</a:t>
            </a:r>
            <a:br>
              <a:rPr lang="en-US" dirty="0"/>
            </a:br>
            <a:r>
              <a:rPr lang="en-US" dirty="0">
                <a:latin typeface="Arial" panose="020B0604020202020204" pitchFamily="34" charset="0"/>
              </a:rPr>
              <a:t>(e.g. nitrofurantoin monohydrate/microcrystals 100 mg twice daily for five days),</a:t>
            </a:r>
          </a:p>
          <a:p>
            <a:pPr marL="285750" indent="-285750">
              <a:buFont typeface="Arial" panose="020B0604020202020204" pitchFamily="34" charset="0"/>
              <a:buChar char="•"/>
            </a:pPr>
            <a:r>
              <a:rPr lang="en-US" dirty="0">
                <a:latin typeface="Arial" panose="020B0604020202020204" pitchFamily="34" charset="0"/>
              </a:rPr>
              <a:t>Co-trimoxazole (160/800 mg twice daily for three days) or trimethoprim (200 mg twice daily for five days)</a:t>
            </a:r>
            <a:br>
              <a:rPr lang="en-US" dirty="0"/>
            </a:br>
            <a:r>
              <a:rPr lang="en-US" dirty="0">
                <a:latin typeface="Arial" panose="020B0604020202020204" pitchFamily="34" charset="0"/>
              </a:rPr>
              <a:t>should only be considered as drugs of first choice in areas with known resistance rates for E. coli of &lt; 20%</a:t>
            </a:r>
          </a:p>
          <a:p>
            <a:pPr marL="285750" indent="-285750">
              <a:buFont typeface="Arial" panose="020B0604020202020204" pitchFamily="34" charset="0"/>
              <a:buChar char="•"/>
            </a:pPr>
            <a:r>
              <a:rPr lang="en-US" dirty="0">
                <a:latin typeface="Arial" panose="020B0604020202020204" pitchFamily="34" charset="0"/>
              </a:rPr>
              <a:t>Aminopenicillins are no longer suitable for empirical therapy because of worldwide high E. coli</a:t>
            </a:r>
            <a:br>
              <a:rPr lang="en-US" dirty="0"/>
            </a:br>
            <a:r>
              <a:rPr lang="en-US" dirty="0">
                <a:latin typeface="Arial" panose="020B0604020202020204" pitchFamily="34" charset="0"/>
              </a:rPr>
              <a:t>resistance</a:t>
            </a:r>
          </a:p>
          <a:p>
            <a:pPr marL="285750" indent="-285750">
              <a:buFont typeface="Arial" panose="020B0604020202020204" pitchFamily="34" charset="0"/>
              <a:buChar char="•"/>
            </a:pPr>
            <a:r>
              <a:rPr lang="en-US" dirty="0">
                <a:latin typeface="Arial" panose="020B0604020202020204" pitchFamily="34" charset="0"/>
              </a:rPr>
              <a:t>. Aminopenicillins in combination with a beta-lactamase inhibitor such as ampicillin/sulbactam</a:t>
            </a:r>
            <a:br>
              <a:rPr lang="en-US" dirty="0"/>
            </a:br>
            <a:r>
              <a:rPr lang="en-US" dirty="0">
                <a:latin typeface="Arial" panose="020B0604020202020204" pitchFamily="34" charset="0"/>
              </a:rPr>
              <a:t>or amoxicillin/clavulanic acid and oral cephalosporins are not recommended for empirical therapy</a:t>
            </a:r>
          </a:p>
          <a:p>
            <a:pPr marL="285750" indent="-285750">
              <a:buFont typeface="Arial" panose="020B0604020202020204" pitchFamily="34" charset="0"/>
              <a:buChar char="•"/>
            </a:pPr>
            <a:r>
              <a:rPr lang="en-US" dirty="0"/>
              <a:t>fluoroquinolone should only be used when it is considered inappropriate to use other antibacterial agents</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0C773D9-D85E-4C8A-9967-D2C0162182CA}"/>
              </a:ext>
            </a:extLst>
          </p:cNvPr>
          <p:cNvPicPr>
            <a:picLocks noChangeAspect="1"/>
          </p:cNvPicPr>
          <p:nvPr/>
        </p:nvPicPr>
        <p:blipFill>
          <a:blip r:embed="rId2"/>
          <a:stretch>
            <a:fillRect/>
          </a:stretch>
        </p:blipFill>
        <p:spPr>
          <a:xfrm>
            <a:off x="7563556" y="212257"/>
            <a:ext cx="2799644" cy="2143125"/>
          </a:xfrm>
          <a:prstGeom prst="rect">
            <a:avLst/>
          </a:prstGeom>
        </p:spPr>
      </p:pic>
    </p:spTree>
    <p:extLst>
      <p:ext uri="{BB962C8B-B14F-4D97-AF65-F5344CB8AC3E}">
        <p14:creationId xmlns:p14="http://schemas.microsoft.com/office/powerpoint/2010/main" val="181632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86CF3B-1445-47B3-A5CB-D110026C0710}"/>
              </a:ext>
            </a:extLst>
          </p:cNvPr>
          <p:cNvSpPr/>
          <p:nvPr/>
        </p:nvSpPr>
        <p:spPr>
          <a:xfrm>
            <a:off x="541867" y="1659467"/>
            <a:ext cx="8602133" cy="3693319"/>
          </a:xfrm>
          <a:prstGeom prst="rect">
            <a:avLst/>
          </a:prstGeom>
        </p:spPr>
        <p:txBody>
          <a:bodyPr wrap="square">
            <a:spAutoFit/>
          </a:bodyPr>
          <a:lstStyle/>
          <a:p>
            <a:r>
              <a:rPr lang="en-US" dirty="0">
                <a:latin typeface="Arial" panose="020B0604020202020204" pitchFamily="34" charset="0"/>
              </a:rPr>
              <a:t>Short courses of antimicrobial therapy can also be considered for treatment of cystitis in pregnancy</a:t>
            </a:r>
          </a:p>
          <a:p>
            <a:br>
              <a:rPr lang="en-US" dirty="0"/>
            </a:br>
            <a:r>
              <a:rPr lang="en-US" dirty="0">
                <a:latin typeface="Arial" panose="020B0604020202020204" pitchFamily="34" charset="0"/>
              </a:rPr>
              <a:t>but not all antimicrobials are suitable during pregnancy. </a:t>
            </a:r>
          </a:p>
          <a:p>
            <a:endParaRPr lang="en-US" dirty="0">
              <a:latin typeface="Arial" panose="020B0604020202020204" pitchFamily="34" charset="0"/>
            </a:endParaRPr>
          </a:p>
          <a:p>
            <a:endParaRPr lang="en-US" dirty="0">
              <a:latin typeface="Arial" panose="020B0604020202020204" pitchFamily="34" charset="0"/>
            </a:endParaRPr>
          </a:p>
          <a:p>
            <a:pPr marL="285750" indent="-285750">
              <a:buFont typeface="Arial" panose="020B0604020202020204" pitchFamily="34" charset="0"/>
              <a:buChar char="•"/>
            </a:pPr>
            <a:r>
              <a:rPr lang="en-US" dirty="0" err="1">
                <a:latin typeface="Arial" panose="020B0604020202020204" pitchFamily="34" charset="0"/>
              </a:rPr>
              <a:t>penicillins</a:t>
            </a:r>
            <a:r>
              <a:rPr lang="en-US" dirty="0">
                <a:latin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rPr>
              <a:t> cephalosporins,</a:t>
            </a:r>
          </a:p>
          <a:p>
            <a:pPr marL="285750" indent="-285750">
              <a:buFont typeface="Arial" panose="020B0604020202020204" pitchFamily="34" charset="0"/>
              <a:buChar char="•"/>
            </a:pPr>
            <a:r>
              <a:rPr lang="en-US" dirty="0">
                <a:latin typeface="Arial" panose="020B0604020202020204" pitchFamily="34" charset="0"/>
              </a:rPr>
              <a:t> </a:t>
            </a:r>
            <a:r>
              <a:rPr lang="en-US" dirty="0" err="1">
                <a:latin typeface="Arial" panose="020B0604020202020204" pitchFamily="34" charset="0"/>
              </a:rPr>
              <a:t>fosfomycin</a:t>
            </a:r>
            <a:r>
              <a:rPr lang="en-US" dirty="0">
                <a:latin typeface="Arial" panose="020B0604020202020204" pitchFamily="34" charset="0"/>
              </a:rPr>
              <a:t>,</a:t>
            </a:r>
            <a:br>
              <a:rPr lang="en-US" dirty="0"/>
            </a:br>
            <a:r>
              <a:rPr lang="en-US" dirty="0">
                <a:latin typeface="Arial" panose="020B0604020202020204" pitchFamily="34" charset="0"/>
              </a:rPr>
              <a:t>nitrofurantoin (not in case of glucose-6-phosphate dehydrogenase deficiency and during the end of pregnancy),</a:t>
            </a:r>
          </a:p>
          <a:p>
            <a:pPr marL="285750" indent="-285750">
              <a:buFont typeface="Arial" panose="020B0604020202020204" pitchFamily="34" charset="0"/>
              <a:buChar char="•"/>
            </a:pPr>
            <a:r>
              <a:rPr lang="en-US" dirty="0">
                <a:latin typeface="Arial" panose="020B0604020202020204" pitchFamily="34" charset="0"/>
              </a:rPr>
              <a:t> trimethoprim (not in the first </a:t>
            </a:r>
            <a:r>
              <a:rPr lang="en-US" dirty="0" err="1">
                <a:latin typeface="Arial" panose="020B0604020202020204" pitchFamily="34" charset="0"/>
              </a:rPr>
              <a:t>trimenon</a:t>
            </a:r>
            <a:r>
              <a:rPr lang="en-US" dirty="0">
                <a:latin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rPr>
              <a:t> </a:t>
            </a:r>
            <a:r>
              <a:rPr lang="en-US" dirty="0" err="1">
                <a:latin typeface="Arial" panose="020B0604020202020204" pitchFamily="34" charset="0"/>
              </a:rPr>
              <a:t>sulphonamides</a:t>
            </a:r>
            <a:r>
              <a:rPr lang="en-US" dirty="0">
                <a:latin typeface="Arial" panose="020B0604020202020204" pitchFamily="34" charset="0"/>
              </a:rPr>
              <a:t> (not in the last </a:t>
            </a:r>
            <a:r>
              <a:rPr lang="en-US" dirty="0" err="1">
                <a:latin typeface="Arial" panose="020B0604020202020204" pitchFamily="34" charset="0"/>
              </a:rPr>
              <a:t>trimenon</a:t>
            </a:r>
            <a:r>
              <a:rPr lang="en-US" dirty="0">
                <a:latin typeface="Arial" panose="020B0604020202020204" pitchFamily="34" charset="0"/>
              </a:rPr>
              <a:t>),</a:t>
            </a:r>
            <a:endParaRPr lang="en-US" dirty="0"/>
          </a:p>
        </p:txBody>
      </p:sp>
      <p:pic>
        <p:nvPicPr>
          <p:cNvPr id="3" name="Picture 2">
            <a:extLst>
              <a:ext uri="{FF2B5EF4-FFF2-40B4-BE49-F238E27FC236}">
                <a16:creationId xmlns:a16="http://schemas.microsoft.com/office/drawing/2014/main" id="{15FDEFD6-DA4B-43D8-949C-DB8EC79262D5}"/>
              </a:ext>
            </a:extLst>
          </p:cNvPr>
          <p:cNvPicPr>
            <a:picLocks noChangeAspect="1"/>
          </p:cNvPicPr>
          <p:nvPr/>
        </p:nvPicPr>
        <p:blipFill>
          <a:blip r:embed="rId2"/>
          <a:stretch>
            <a:fillRect/>
          </a:stretch>
        </p:blipFill>
        <p:spPr>
          <a:xfrm>
            <a:off x="9376819" y="4032778"/>
            <a:ext cx="2815181" cy="2768777"/>
          </a:xfrm>
          <a:prstGeom prst="rect">
            <a:avLst/>
          </a:prstGeom>
        </p:spPr>
      </p:pic>
    </p:spTree>
    <p:extLst>
      <p:ext uri="{BB962C8B-B14F-4D97-AF65-F5344CB8AC3E}">
        <p14:creationId xmlns:p14="http://schemas.microsoft.com/office/powerpoint/2010/main" val="50162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E017EE-ECA7-4684-B909-622BE510D9BF}"/>
              </a:ext>
            </a:extLst>
          </p:cNvPr>
          <p:cNvSpPr/>
          <p:nvPr/>
        </p:nvSpPr>
        <p:spPr>
          <a:xfrm>
            <a:off x="632178" y="496711"/>
            <a:ext cx="9460089" cy="526297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Clinical success for the treatment of uncomplicated cystitis is significantly more likely in women treated with antimicrobials than placebo.</a:t>
            </a:r>
          </a:p>
          <a:p>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Aminopenicillins are no longer suitable for antimicrobial therapy in uncomplicated cystitis because of negative ecological effects, high resistance rates and their increased selection for extended spectrum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beta-lactamase (ESBL)-producing bacteria.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Prescribe </a:t>
            </a:r>
            <a:r>
              <a:rPr lang="en-US" sz="2400" dirty="0" err="1">
                <a:latin typeface="Arial" panose="020B0604020202020204" pitchFamily="34" charset="0"/>
                <a:cs typeface="Arial" panose="020B0604020202020204" pitchFamily="34" charset="0"/>
              </a:rPr>
              <a:t>fosfomycin</a:t>
            </a:r>
            <a:r>
              <a:rPr lang="en-US" sz="2400" dirty="0">
                <a:latin typeface="Arial" panose="020B0604020202020204" pitchFamily="34" charset="0"/>
                <a:cs typeface="Arial" panose="020B0604020202020204" pitchFamily="34" charset="0"/>
              </a:rPr>
              <a:t> trometamol, </a:t>
            </a:r>
            <a:r>
              <a:rPr lang="en-US" sz="2400" dirty="0" err="1">
                <a:latin typeface="Arial" panose="020B0604020202020204" pitchFamily="34" charset="0"/>
                <a:cs typeface="Arial" panose="020B0604020202020204" pitchFamily="34" charset="0"/>
              </a:rPr>
              <a:t>pivmecillinam</a:t>
            </a:r>
            <a:r>
              <a:rPr lang="en-US" sz="2400" dirty="0">
                <a:latin typeface="Arial" panose="020B0604020202020204" pitchFamily="34" charset="0"/>
                <a:cs typeface="Arial" panose="020B0604020202020204" pitchFamily="34" charset="0"/>
              </a:rPr>
              <a:t> or nitrofurantoin as first-line treatment for uncomplicated cystitis in women.</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Do not use aminopenicillins or fluoroquinolones to treat   uncomplicated cystitis.</a:t>
            </a:r>
          </a:p>
        </p:txBody>
      </p:sp>
    </p:spTree>
    <p:extLst>
      <p:ext uri="{BB962C8B-B14F-4D97-AF65-F5344CB8AC3E}">
        <p14:creationId xmlns:p14="http://schemas.microsoft.com/office/powerpoint/2010/main" val="111030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A903A-C00A-4A40-9963-62AB2A3D9584}"/>
              </a:ext>
            </a:extLst>
          </p:cNvPr>
          <p:cNvPicPr>
            <a:picLocks noChangeAspect="1"/>
          </p:cNvPicPr>
          <p:nvPr/>
        </p:nvPicPr>
        <p:blipFill>
          <a:blip r:embed="rId2"/>
          <a:stretch>
            <a:fillRect/>
          </a:stretch>
        </p:blipFill>
        <p:spPr>
          <a:xfrm>
            <a:off x="0" y="328414"/>
            <a:ext cx="9873189" cy="6312367"/>
          </a:xfrm>
          <a:prstGeom prst="rect">
            <a:avLst/>
          </a:prstGeom>
        </p:spPr>
      </p:pic>
    </p:spTree>
    <p:extLst>
      <p:ext uri="{BB962C8B-B14F-4D97-AF65-F5344CB8AC3E}">
        <p14:creationId xmlns:p14="http://schemas.microsoft.com/office/powerpoint/2010/main" val="1845897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C98B38-859B-4B9B-B2EA-A5F00BCE8C22}"/>
              </a:ext>
            </a:extLst>
          </p:cNvPr>
          <p:cNvSpPr/>
          <p:nvPr/>
        </p:nvSpPr>
        <p:spPr>
          <a:xfrm>
            <a:off x="6716889" y="1162755"/>
            <a:ext cx="4854221" cy="5016758"/>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rPr>
              <a:t>Routine post-treatment urinalysis or urine cultures in asymptomatic patients are not indicated</a:t>
            </a:r>
          </a:p>
          <a:p>
            <a:pPr marL="285750" indent="-285750">
              <a:buFont typeface="Arial" panose="020B0604020202020204" pitchFamily="34" charset="0"/>
              <a:buChar char="•"/>
            </a:pPr>
            <a:r>
              <a:rPr lang="en-US" sz="2000" dirty="0">
                <a:latin typeface="Arial" panose="020B0604020202020204" pitchFamily="34" charset="0"/>
              </a:rPr>
              <a:t> In women whose symptoms do not resolve by end of treatment, and in those whose symptoms resolve but recur within two weeks, urine culture and antimicrobial susceptibility testing should be performed </a:t>
            </a:r>
          </a:p>
          <a:p>
            <a:pPr marL="285750" indent="-285750">
              <a:buFont typeface="Arial" panose="020B0604020202020204" pitchFamily="34" charset="0"/>
              <a:buChar char="•"/>
            </a:pPr>
            <a:r>
              <a:rPr lang="en-US" sz="2000" dirty="0">
                <a:latin typeface="Arial" panose="020B0604020202020204" pitchFamily="34" charset="0"/>
              </a:rPr>
              <a:t>For therapy in this situation, one should assume that the infecting organism is not susceptible to the agent originally used.</a:t>
            </a:r>
          </a:p>
          <a:p>
            <a:pPr marL="285750" indent="-285750">
              <a:buFont typeface="Arial" panose="020B0604020202020204" pitchFamily="34" charset="0"/>
              <a:buChar char="•"/>
            </a:pPr>
            <a:r>
              <a:rPr lang="en-US" sz="2000" dirty="0">
                <a:latin typeface="Arial" panose="020B0604020202020204" pitchFamily="34" charset="0"/>
              </a:rPr>
              <a:t>Retreatment with a seven-day regimen using another agent should be considered </a:t>
            </a:r>
            <a:endParaRPr lang="en-US" sz="2000" dirty="0"/>
          </a:p>
        </p:txBody>
      </p:sp>
      <p:sp>
        <p:nvSpPr>
          <p:cNvPr id="3" name="Title 2">
            <a:extLst>
              <a:ext uri="{FF2B5EF4-FFF2-40B4-BE49-F238E27FC236}">
                <a16:creationId xmlns:a16="http://schemas.microsoft.com/office/drawing/2014/main" id="{CDA0FDB0-CB6A-4437-BD62-F8A1F3FF75E8}"/>
              </a:ext>
            </a:extLst>
          </p:cNvPr>
          <p:cNvSpPr>
            <a:spLocks noGrp="1"/>
          </p:cNvSpPr>
          <p:nvPr>
            <p:ph type="title"/>
          </p:nvPr>
        </p:nvSpPr>
        <p:spPr>
          <a:xfrm>
            <a:off x="1154954" y="2393244"/>
            <a:ext cx="2570379" cy="2568225"/>
          </a:xfrm>
        </p:spPr>
        <p:txBody>
          <a:bodyPr/>
          <a:lstStyle/>
          <a:p>
            <a:r>
              <a:rPr lang="en-US" dirty="0">
                <a:latin typeface="Arial" panose="020B0604020202020204" pitchFamily="34" charset="0"/>
              </a:rPr>
              <a:t>Follow-up</a:t>
            </a:r>
            <a:endParaRPr lang="en-US" dirty="0"/>
          </a:p>
        </p:txBody>
      </p:sp>
    </p:spTree>
    <p:extLst>
      <p:ext uri="{BB962C8B-B14F-4D97-AF65-F5344CB8AC3E}">
        <p14:creationId xmlns:p14="http://schemas.microsoft.com/office/powerpoint/2010/main" val="374048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0A21-1E82-45C8-A25B-4A175BE7933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EA43B48-E5A6-49C6-9218-C78A91898C86}"/>
              </a:ext>
            </a:extLst>
          </p:cNvPr>
          <p:cNvSpPr>
            <a:spLocks noGrp="1"/>
          </p:cNvSpPr>
          <p:nvPr>
            <p:ph idx="1"/>
          </p:nvPr>
        </p:nvSpPr>
        <p:spPr/>
        <p:txBody>
          <a:bodyPr/>
          <a:lstStyle/>
          <a:p>
            <a:r>
              <a:rPr lang="en-US" dirty="0"/>
              <a:t>common in the hospital and community setting.</a:t>
            </a:r>
          </a:p>
          <a:p>
            <a:r>
              <a:rPr lang="en-US" dirty="0"/>
              <a:t>the fourth most common indication for prescribing antimicrobials in hospital </a:t>
            </a:r>
          </a:p>
          <a:p>
            <a:r>
              <a:rPr lang="en-US" dirty="0"/>
              <a:t>responsible for a large number of presentations in general practice and frequent antibiotic prescriptions</a:t>
            </a:r>
          </a:p>
          <a:p>
            <a:r>
              <a:rPr lang="en-US" dirty="0"/>
              <a:t>More than 30% of women will experience a UTI during their lifetime</a:t>
            </a:r>
          </a:p>
        </p:txBody>
      </p:sp>
    </p:spTree>
    <p:extLst>
      <p:ext uri="{BB962C8B-B14F-4D97-AF65-F5344CB8AC3E}">
        <p14:creationId xmlns:p14="http://schemas.microsoft.com/office/powerpoint/2010/main" val="1003063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B73962-1A98-4062-8FB4-EFAB9C5B6F75}"/>
              </a:ext>
            </a:extLst>
          </p:cNvPr>
          <p:cNvSpPr>
            <a:spLocks noGrp="1"/>
          </p:cNvSpPr>
          <p:nvPr>
            <p:ph type="title"/>
          </p:nvPr>
        </p:nvSpPr>
        <p:spPr/>
        <p:txBody>
          <a:bodyPr/>
          <a:lstStyle/>
          <a:p>
            <a:r>
              <a:rPr lang="en-US" dirty="0"/>
              <a:t>RECURRENT UTI</a:t>
            </a:r>
          </a:p>
        </p:txBody>
      </p:sp>
      <p:sp>
        <p:nvSpPr>
          <p:cNvPr id="5" name="Content Placeholder 4">
            <a:extLst>
              <a:ext uri="{FF2B5EF4-FFF2-40B4-BE49-F238E27FC236}">
                <a16:creationId xmlns:a16="http://schemas.microsoft.com/office/drawing/2014/main" id="{83D738A5-83A3-4F0C-99F2-203B87DB660B}"/>
              </a:ext>
            </a:extLst>
          </p:cNvPr>
          <p:cNvSpPr>
            <a:spLocks noGrp="1"/>
          </p:cNvSpPr>
          <p:nvPr>
            <p:ph idx="1"/>
          </p:nvPr>
        </p:nvSpPr>
        <p:spPr>
          <a:xfrm>
            <a:off x="993422" y="2528711"/>
            <a:ext cx="9493956" cy="3905956"/>
          </a:xfrm>
        </p:spPr>
        <p:txBody>
          <a:bodyPr>
            <a:noAutofit/>
          </a:bodyPr>
          <a:lstStyle/>
          <a:p>
            <a:r>
              <a:rPr lang="en-US" dirty="0">
                <a:latin typeface="Arial" panose="020B0604020202020204" pitchFamily="34" charset="0"/>
                <a:cs typeface="Arial" panose="020B0604020202020204" pitchFamily="34" charset="0"/>
              </a:rPr>
              <a:t>Recurrent UTIs (</a:t>
            </a:r>
            <a:r>
              <a:rPr lang="en-US" dirty="0" err="1">
                <a:latin typeface="Arial" panose="020B0604020202020204" pitchFamily="34" charset="0"/>
                <a:cs typeface="Arial" panose="020B0604020202020204" pitchFamily="34" charset="0"/>
              </a:rPr>
              <a:t>rUTIs</a:t>
            </a:r>
            <a:r>
              <a:rPr lang="en-US" dirty="0">
                <a:latin typeface="Arial" panose="020B0604020202020204" pitchFamily="34" charset="0"/>
                <a:cs typeface="Arial" panose="020B0604020202020204" pitchFamily="34" charset="0"/>
              </a:rPr>
              <a:t>) are recurrences of uncomplicated and/or complicated UTIs, with a frequency of at least three UTIs/year or two UTIs in the last six months.</a:t>
            </a:r>
          </a:p>
          <a:p>
            <a:r>
              <a:rPr lang="en-US" dirty="0">
                <a:latin typeface="Arial" panose="020B0604020202020204" pitchFamily="34" charset="0"/>
                <a:cs typeface="Arial" panose="020B0604020202020204" pitchFamily="34" charset="0"/>
              </a:rPr>
              <a:t> Although </a:t>
            </a:r>
            <a:r>
              <a:rPr lang="en-US" dirty="0" err="1">
                <a:latin typeface="Arial" panose="020B0604020202020204" pitchFamily="34" charset="0"/>
                <a:cs typeface="Arial" panose="020B0604020202020204" pitchFamily="34" charset="0"/>
              </a:rPr>
              <a:t>rUTIs</a:t>
            </a:r>
            <a:r>
              <a:rPr lang="en-US" dirty="0">
                <a:latin typeface="Arial" panose="020B0604020202020204" pitchFamily="34" charset="0"/>
                <a:cs typeface="Arial" panose="020B0604020202020204" pitchFamily="34" charset="0"/>
              </a:rPr>
              <a:t> include both lower tract infection (cystitis) and upper tract infection (pyelonephritis), repeated pyelonephritis should prompt consideration of a</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complicated a etiology.</a:t>
            </a:r>
          </a:p>
          <a:p>
            <a:r>
              <a:rPr lang="en-US" dirty="0">
                <a:latin typeface="Arial" panose="020B0604020202020204" pitchFamily="34" charset="0"/>
                <a:cs typeface="Arial" panose="020B0604020202020204" pitchFamily="34" charset="0"/>
              </a:rPr>
              <a:t>Recurrent UTIs are common. </a:t>
            </a:r>
          </a:p>
          <a:p>
            <a:r>
              <a:rPr lang="en-US" dirty="0">
                <a:latin typeface="Arial" panose="020B0604020202020204" pitchFamily="34" charset="0"/>
                <a:cs typeface="Arial" panose="020B0604020202020204" pitchFamily="34" charset="0"/>
              </a:rPr>
              <a:t>Diagnosis of </a:t>
            </a:r>
            <a:r>
              <a:rPr lang="en-US" dirty="0" err="1">
                <a:latin typeface="Arial" panose="020B0604020202020204" pitchFamily="34" charset="0"/>
                <a:cs typeface="Arial" panose="020B0604020202020204" pitchFamily="34" charset="0"/>
              </a:rPr>
              <a:t>rUTI</a:t>
            </a:r>
            <a:r>
              <a:rPr lang="en-US" dirty="0">
                <a:latin typeface="Arial" panose="020B0604020202020204" pitchFamily="34" charset="0"/>
                <a:cs typeface="Arial" panose="020B0604020202020204" pitchFamily="34" charset="0"/>
              </a:rPr>
              <a:t> should be confirmed by urine culture.</a:t>
            </a:r>
          </a:p>
          <a:p>
            <a:r>
              <a:rPr lang="en-US" dirty="0">
                <a:latin typeface="Arial" panose="020B0604020202020204" pitchFamily="34" charset="0"/>
                <a:cs typeface="Arial" panose="020B0604020202020204" pitchFamily="34" charset="0"/>
              </a:rPr>
              <a:t> An extensive routine workup including cystoscopy, imaging, etc., is not routinely recommended as the diagnostic yield is low</a:t>
            </a:r>
          </a:p>
          <a:p>
            <a:r>
              <a:rPr lang="en-US" dirty="0">
                <a:latin typeface="Arial" panose="020B0604020202020204" pitchFamily="34" charset="0"/>
                <a:cs typeface="Arial" panose="020B0604020202020204" pitchFamily="34" charset="0"/>
              </a:rPr>
              <a:t> it should be performed without delay in atypical cases, for example, if renal calculi, outflow obstruction, interstitial cystitis or urothelial cancer is suspected</a:t>
            </a:r>
          </a:p>
        </p:txBody>
      </p:sp>
    </p:spTree>
    <p:extLst>
      <p:ext uri="{BB962C8B-B14F-4D97-AF65-F5344CB8AC3E}">
        <p14:creationId xmlns:p14="http://schemas.microsoft.com/office/powerpoint/2010/main" val="12969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FD452F-2280-4064-8574-7A982574740D}"/>
              </a:ext>
            </a:extLst>
          </p:cNvPr>
          <p:cNvPicPr>
            <a:picLocks noChangeAspect="1"/>
          </p:cNvPicPr>
          <p:nvPr/>
        </p:nvPicPr>
        <p:blipFill>
          <a:blip r:embed="rId2"/>
          <a:stretch>
            <a:fillRect/>
          </a:stretch>
        </p:blipFill>
        <p:spPr>
          <a:xfrm>
            <a:off x="894750" y="948267"/>
            <a:ext cx="10203932" cy="5136443"/>
          </a:xfrm>
          <a:prstGeom prst="rect">
            <a:avLst/>
          </a:prstGeom>
        </p:spPr>
      </p:pic>
    </p:spTree>
    <p:extLst>
      <p:ext uri="{BB962C8B-B14F-4D97-AF65-F5344CB8AC3E}">
        <p14:creationId xmlns:p14="http://schemas.microsoft.com/office/powerpoint/2010/main" val="102637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F1B7-941D-468E-BD90-D44E77439A2B}"/>
              </a:ext>
            </a:extLst>
          </p:cNvPr>
          <p:cNvSpPr>
            <a:spLocks noGrp="1"/>
          </p:cNvSpPr>
          <p:nvPr>
            <p:ph type="title"/>
          </p:nvPr>
        </p:nvSpPr>
        <p:spPr/>
        <p:txBody>
          <a:bodyPr/>
          <a:lstStyle/>
          <a:p>
            <a:r>
              <a:rPr lang="en-US" dirty="0"/>
              <a:t>Disease management </a:t>
            </a:r>
            <a:br>
              <a:rPr lang="en-US" dirty="0"/>
            </a:br>
            <a:r>
              <a:rPr lang="en-US" dirty="0"/>
              <a:t>and </a:t>
            </a:r>
            <a:r>
              <a:rPr lang="en-US" dirty="0" err="1"/>
              <a:t>follow_up</a:t>
            </a:r>
            <a:endParaRPr lang="en-US" dirty="0"/>
          </a:p>
        </p:txBody>
      </p:sp>
      <p:sp>
        <p:nvSpPr>
          <p:cNvPr id="3" name="Text Placeholder 2">
            <a:extLst>
              <a:ext uri="{FF2B5EF4-FFF2-40B4-BE49-F238E27FC236}">
                <a16:creationId xmlns:a16="http://schemas.microsoft.com/office/drawing/2014/main" id="{50DC9E55-9841-433C-8D7F-0602D9C20D39}"/>
              </a:ext>
            </a:extLst>
          </p:cNvPr>
          <p:cNvSpPr>
            <a:spLocks noGrp="1"/>
          </p:cNvSpPr>
          <p:nvPr>
            <p:ph type="body" sz="half" idx="2"/>
          </p:nvPr>
        </p:nvSpPr>
        <p:spPr>
          <a:xfrm>
            <a:off x="1241778" y="4421598"/>
            <a:ext cx="9177866" cy="1143824"/>
          </a:xfrm>
        </p:spPr>
        <p:txBody>
          <a:bodyPr>
            <a:no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Prevention of </a:t>
            </a:r>
            <a:r>
              <a:rPr lang="en-US" sz="2400" dirty="0" err="1">
                <a:latin typeface="Arial" panose="020B0604020202020204" pitchFamily="34" charset="0"/>
                <a:cs typeface="Arial" panose="020B0604020202020204" pitchFamily="34" charset="0"/>
              </a:rPr>
              <a:t>rUTIs</a:t>
            </a:r>
            <a:r>
              <a:rPr lang="en-US" sz="2400" dirty="0">
                <a:latin typeface="Arial" panose="020B0604020202020204" pitchFamily="34" charset="0"/>
                <a:cs typeface="Arial" panose="020B0604020202020204" pitchFamily="34" charset="0"/>
              </a:rPr>
              <a:t> includes counselling regarding avoidance of risk factors, non-antimicrobial measures and</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antimicrobial prophylaxis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These interventions should be attempted in this order. Any urological risk factor must be identified and treated.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Significant residual urine should be treated optimally, including by clean intermittent catheterization (CIC) when judged to be appropriate</a:t>
            </a:r>
          </a:p>
        </p:txBody>
      </p:sp>
    </p:spTree>
    <p:extLst>
      <p:ext uri="{BB962C8B-B14F-4D97-AF65-F5344CB8AC3E}">
        <p14:creationId xmlns:p14="http://schemas.microsoft.com/office/powerpoint/2010/main" val="134485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92904-4E46-4DDA-AA4B-C41358B4B829}"/>
              </a:ext>
            </a:extLst>
          </p:cNvPr>
          <p:cNvSpPr/>
          <p:nvPr/>
        </p:nvSpPr>
        <p:spPr>
          <a:xfrm>
            <a:off x="474133" y="457199"/>
            <a:ext cx="8133839" cy="6186309"/>
          </a:xfrm>
          <a:prstGeom prst="rect">
            <a:avLst/>
          </a:prstGeom>
        </p:spPr>
        <p:txBody>
          <a:bodyPr wrap="square">
            <a:spAutoFit/>
          </a:bodyPr>
          <a:lstStyle/>
          <a:p>
            <a:pPr marL="285750" indent="-285750">
              <a:buFont typeface="Wingdings" panose="05000000000000000000" pitchFamily="2" charset="2"/>
              <a:buChar char="Ø"/>
            </a:pPr>
            <a:r>
              <a:rPr lang="en-US" dirty="0"/>
              <a:t> </a:t>
            </a:r>
            <a:r>
              <a:rPr lang="en-US" dirty="0">
                <a:latin typeface="Arial" panose="020B0604020202020204" pitchFamily="34" charset="0"/>
              </a:rPr>
              <a:t>Extensive routine workup including cystoscopy, imaging, etc., has a low diagnostic yield for the</a:t>
            </a:r>
            <a:br>
              <a:rPr lang="en-US" dirty="0"/>
            </a:br>
            <a:r>
              <a:rPr lang="en-US" dirty="0">
                <a:latin typeface="Arial" panose="020B0604020202020204" pitchFamily="34" charset="0"/>
              </a:rPr>
              <a:t>diagnosis of </a:t>
            </a:r>
            <a:r>
              <a:rPr lang="en-US" dirty="0" err="1">
                <a:latin typeface="Arial" panose="020B0604020202020204" pitchFamily="34" charset="0"/>
              </a:rPr>
              <a:t>rUTI</a:t>
            </a:r>
            <a:r>
              <a:rPr lang="en-US" dirty="0">
                <a:latin typeface="Arial" panose="020B0604020202020204" pitchFamily="34" charset="0"/>
              </a:rPr>
              <a:t>.</a:t>
            </a:r>
          </a:p>
          <a:p>
            <a:pPr marL="285750" indent="-285750">
              <a:buFont typeface="Wingdings" panose="05000000000000000000" pitchFamily="2" charset="2"/>
              <a:buChar char="Ø"/>
            </a:pPr>
            <a:r>
              <a:rPr lang="en-US" dirty="0">
                <a:latin typeface="Arial" panose="020B0604020202020204" pitchFamily="34" charset="0"/>
              </a:rPr>
              <a:t>Increased water intake is an effective antimicrobial-sparing strategy to prevent </a:t>
            </a:r>
            <a:r>
              <a:rPr lang="en-US" dirty="0" err="1">
                <a:latin typeface="Arial" panose="020B0604020202020204" pitchFamily="34" charset="0"/>
              </a:rPr>
              <a:t>rUTI</a:t>
            </a:r>
            <a:r>
              <a:rPr lang="en-US" dirty="0">
                <a:latin typeface="Arial" panose="020B0604020202020204" pitchFamily="34" charset="0"/>
              </a:rPr>
              <a:t> in pre-menopausal</a:t>
            </a:r>
            <a:br>
              <a:rPr lang="en-US" dirty="0"/>
            </a:br>
            <a:r>
              <a:rPr lang="en-US" dirty="0">
                <a:latin typeface="Arial" panose="020B0604020202020204" pitchFamily="34" charset="0"/>
              </a:rPr>
              <a:t>women at high risk for recurrence who drink low volumes (&lt; 1.5 L) of fluid daily.</a:t>
            </a:r>
          </a:p>
          <a:p>
            <a:pPr marL="285750" indent="-285750">
              <a:buFont typeface="Wingdings" panose="05000000000000000000" pitchFamily="2" charset="2"/>
              <a:buChar char="Ø"/>
            </a:pPr>
            <a:r>
              <a:rPr lang="en-US" dirty="0">
                <a:latin typeface="Arial" panose="020B0604020202020204" pitchFamily="34" charset="0"/>
              </a:rPr>
              <a:t>Vaginal </a:t>
            </a:r>
            <a:r>
              <a:rPr lang="en-US" dirty="0" err="1">
                <a:latin typeface="Arial" panose="020B0604020202020204" pitchFamily="34" charset="0"/>
              </a:rPr>
              <a:t>oestrogen</a:t>
            </a:r>
            <a:r>
              <a:rPr lang="en-US" dirty="0">
                <a:latin typeface="Arial" panose="020B0604020202020204" pitchFamily="34" charset="0"/>
              </a:rPr>
              <a:t> replacement has shown a trend towards preventing </a:t>
            </a:r>
            <a:r>
              <a:rPr lang="en-US" dirty="0" err="1">
                <a:latin typeface="Arial" panose="020B0604020202020204" pitchFamily="34" charset="0"/>
              </a:rPr>
              <a:t>rUTI</a:t>
            </a:r>
            <a:r>
              <a:rPr lang="en-US" dirty="0">
                <a:latin typeface="Arial" panose="020B0604020202020204" pitchFamily="34" charset="0"/>
              </a:rPr>
              <a:t> in post-menopausal</a:t>
            </a:r>
          </a:p>
          <a:p>
            <a:pPr marL="285750" indent="-285750">
              <a:buFont typeface="Wingdings" panose="05000000000000000000" pitchFamily="2" charset="2"/>
              <a:buChar char="Ø"/>
            </a:pPr>
            <a:r>
              <a:rPr lang="en-US" dirty="0" err="1">
                <a:latin typeface="Arial" panose="020B0604020202020204" pitchFamily="34" charset="0"/>
              </a:rPr>
              <a:t>Immunoactive</a:t>
            </a:r>
            <a:r>
              <a:rPr lang="en-US" dirty="0">
                <a:latin typeface="Arial" panose="020B0604020202020204" pitchFamily="34" charset="0"/>
              </a:rPr>
              <a:t> prophylaxis has been shown to be more effective than placebo in female patients with</a:t>
            </a:r>
            <a:br>
              <a:rPr lang="en-US" dirty="0"/>
            </a:br>
            <a:r>
              <a:rPr lang="en-US" dirty="0" err="1">
                <a:latin typeface="Arial" panose="020B0604020202020204" pitchFamily="34" charset="0"/>
              </a:rPr>
              <a:t>rUTIs</a:t>
            </a:r>
            <a:r>
              <a:rPr lang="en-US" dirty="0">
                <a:latin typeface="Arial" panose="020B0604020202020204" pitchFamily="34" charset="0"/>
              </a:rPr>
              <a:t> in several RCTs with a good safety profile.</a:t>
            </a:r>
          </a:p>
          <a:p>
            <a:pPr marL="285750" indent="-285750">
              <a:buFont typeface="Wingdings" panose="05000000000000000000" pitchFamily="2" charset="2"/>
              <a:buChar char="Ø"/>
            </a:pPr>
            <a:r>
              <a:rPr lang="en-US" dirty="0">
                <a:latin typeface="Arial" panose="020B0604020202020204" pitchFamily="34" charset="0"/>
              </a:rPr>
              <a:t>Probiotics containing L. </a:t>
            </a:r>
            <a:r>
              <a:rPr lang="en-US" dirty="0" err="1">
                <a:latin typeface="Arial" panose="020B0604020202020204" pitchFamily="34" charset="0"/>
              </a:rPr>
              <a:t>rhamnosus</a:t>
            </a:r>
            <a:r>
              <a:rPr lang="en-US" dirty="0">
                <a:latin typeface="Arial" panose="020B0604020202020204" pitchFamily="34" charset="0"/>
              </a:rPr>
              <a:t> GR-1, L. </a:t>
            </a:r>
            <a:r>
              <a:rPr lang="en-US" dirty="0" err="1">
                <a:latin typeface="Arial" panose="020B0604020202020204" pitchFamily="34" charset="0"/>
              </a:rPr>
              <a:t>reuteri</a:t>
            </a:r>
            <a:r>
              <a:rPr lang="en-US" dirty="0">
                <a:latin typeface="Arial" panose="020B0604020202020204" pitchFamily="34" charset="0"/>
              </a:rPr>
              <a:t> B-54 and RC-14, L. </a:t>
            </a:r>
            <a:r>
              <a:rPr lang="en-US" dirty="0" err="1">
                <a:latin typeface="Arial" panose="020B0604020202020204" pitchFamily="34" charset="0"/>
              </a:rPr>
              <a:t>casei</a:t>
            </a:r>
            <a:r>
              <a:rPr lang="en-US" dirty="0">
                <a:latin typeface="Arial" panose="020B0604020202020204" pitchFamily="34" charset="0"/>
              </a:rPr>
              <a:t> </a:t>
            </a:r>
            <a:r>
              <a:rPr lang="en-US" dirty="0" err="1">
                <a:latin typeface="Arial" panose="020B0604020202020204" pitchFamily="34" charset="0"/>
              </a:rPr>
              <a:t>shirota</a:t>
            </a:r>
            <a:r>
              <a:rPr lang="en-US" dirty="0">
                <a:latin typeface="Arial" panose="020B0604020202020204" pitchFamily="34" charset="0"/>
              </a:rPr>
              <a:t>, or L. </a:t>
            </a:r>
            <a:r>
              <a:rPr lang="en-US" dirty="0" err="1">
                <a:latin typeface="Arial" panose="020B0604020202020204" pitchFamily="34" charset="0"/>
              </a:rPr>
              <a:t>crispatus</a:t>
            </a:r>
            <a:br>
              <a:rPr lang="en-US" dirty="0"/>
            </a:br>
            <a:r>
              <a:rPr lang="en-US" dirty="0">
                <a:latin typeface="Arial" panose="020B0604020202020204" pitchFamily="34" charset="0"/>
              </a:rPr>
              <a:t>CTV-05 are effective for vaginal flora restoration and prevention of </a:t>
            </a:r>
            <a:r>
              <a:rPr lang="en-US" dirty="0" err="1">
                <a:latin typeface="Arial" panose="020B0604020202020204" pitchFamily="34" charset="0"/>
              </a:rPr>
              <a:t>rUTIs</a:t>
            </a:r>
            <a:r>
              <a:rPr lang="en-US" dirty="0">
                <a:latin typeface="Arial" panose="020B0604020202020204" pitchFamily="34" charset="0"/>
              </a:rPr>
              <a:t>.</a:t>
            </a:r>
          </a:p>
          <a:p>
            <a:pPr marL="285750" indent="-285750">
              <a:buFont typeface="Wingdings" panose="05000000000000000000" pitchFamily="2" charset="2"/>
              <a:buChar char="Ø"/>
            </a:pPr>
            <a:r>
              <a:rPr lang="en-US" dirty="0">
                <a:latin typeface="Arial" panose="020B0604020202020204" pitchFamily="34" charset="0"/>
              </a:rPr>
              <a:t>Current scientific evidence regarding the efficacy of cranberry products in the prevention of UTIs is</a:t>
            </a:r>
            <a:br>
              <a:rPr lang="en-US" dirty="0"/>
            </a:br>
            <a:r>
              <a:rPr lang="en-US" dirty="0">
                <a:latin typeface="Arial" panose="020B0604020202020204" pitchFamily="34" charset="0"/>
              </a:rPr>
              <a:t>divided.</a:t>
            </a:r>
          </a:p>
          <a:p>
            <a:pPr marL="285750" indent="-285750">
              <a:buFont typeface="Wingdings" panose="05000000000000000000" pitchFamily="2" charset="2"/>
              <a:buChar char="Ø"/>
            </a:pPr>
            <a:r>
              <a:rPr lang="en-US" dirty="0">
                <a:latin typeface="Arial" panose="020B0604020202020204" pitchFamily="34" charset="0"/>
              </a:rPr>
              <a:t>Based on limited evidence, D-mannose can significantly reduce the number of UTI episodes and can be an effective agent for UTI prevention in selected patients.</a:t>
            </a:r>
          </a:p>
          <a:p>
            <a:pPr marL="285750" indent="-285750">
              <a:buFont typeface="Wingdings" panose="05000000000000000000" pitchFamily="2" charset="2"/>
              <a:buChar char="Ø"/>
            </a:pPr>
            <a:r>
              <a:rPr lang="en-US" dirty="0">
                <a:latin typeface="Arial" panose="020B0604020202020204" pitchFamily="34" charset="0"/>
              </a:rPr>
              <a:t>Based</a:t>
            </a:r>
            <a:endParaRPr lang="en-US" dirty="0"/>
          </a:p>
        </p:txBody>
      </p:sp>
      <p:pic>
        <p:nvPicPr>
          <p:cNvPr id="5" name="Picture 4">
            <a:extLst>
              <a:ext uri="{FF2B5EF4-FFF2-40B4-BE49-F238E27FC236}">
                <a16:creationId xmlns:a16="http://schemas.microsoft.com/office/drawing/2014/main" id="{5626E1EE-36E1-46AF-80A2-3FD39A479C75}"/>
              </a:ext>
            </a:extLst>
          </p:cNvPr>
          <p:cNvPicPr>
            <a:picLocks noChangeAspect="1"/>
          </p:cNvPicPr>
          <p:nvPr/>
        </p:nvPicPr>
        <p:blipFill>
          <a:blip r:embed="rId2"/>
          <a:stretch>
            <a:fillRect/>
          </a:stretch>
        </p:blipFill>
        <p:spPr>
          <a:xfrm>
            <a:off x="8753826" y="1766708"/>
            <a:ext cx="3167239" cy="3567289"/>
          </a:xfrm>
          <a:prstGeom prst="rect">
            <a:avLst/>
          </a:prstGeom>
        </p:spPr>
      </p:pic>
    </p:spTree>
    <p:extLst>
      <p:ext uri="{BB962C8B-B14F-4D97-AF65-F5344CB8AC3E}">
        <p14:creationId xmlns:p14="http://schemas.microsoft.com/office/powerpoint/2010/main" val="157281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F8019-B8C2-4D24-9C82-98744A729ED6}"/>
              </a:ext>
            </a:extLst>
          </p:cNvPr>
          <p:cNvSpPr/>
          <p:nvPr/>
        </p:nvSpPr>
        <p:spPr>
          <a:xfrm>
            <a:off x="711200" y="677545"/>
            <a:ext cx="6096000" cy="5909310"/>
          </a:xfrm>
          <a:prstGeom prst="rect">
            <a:avLst/>
          </a:prstGeom>
        </p:spPr>
        <p:txBody>
          <a:bodyPr>
            <a:spAutoFit/>
          </a:bodyPr>
          <a:lstStyle/>
          <a:p>
            <a:pPr marL="285750" indent="-285750">
              <a:buFont typeface="Wingdings" panose="05000000000000000000" pitchFamily="2" charset="2"/>
              <a:buChar char="Ø"/>
            </a:pPr>
            <a:r>
              <a:rPr lang="en-US" dirty="0">
                <a:latin typeface="Arial" panose="020B0604020202020204" pitchFamily="34" charset="0"/>
              </a:rPr>
              <a:t> based on limited evidence intravesical GAG therapy can reduce the number of UTIs per patient per</a:t>
            </a:r>
            <a:br>
              <a:rPr lang="en-US" dirty="0"/>
            </a:br>
            <a:r>
              <a:rPr lang="en-US" dirty="0">
                <a:latin typeface="Arial" panose="020B0604020202020204" pitchFamily="34" charset="0"/>
              </a:rPr>
              <a:t>year, and prolong the time interval between </a:t>
            </a:r>
            <a:r>
              <a:rPr lang="en-US" dirty="0" err="1">
                <a:latin typeface="Arial" panose="020B0604020202020204" pitchFamily="34" charset="0"/>
              </a:rPr>
              <a:t>rUTI</a:t>
            </a:r>
            <a:r>
              <a:rPr lang="en-US" dirty="0">
                <a:latin typeface="Arial" panose="020B0604020202020204" pitchFamily="34" charset="0"/>
              </a:rPr>
              <a:t> episode</a:t>
            </a:r>
          </a:p>
          <a:p>
            <a:pPr marL="285750" indent="-285750">
              <a:buFont typeface="Wingdings" panose="05000000000000000000" pitchFamily="2" charset="2"/>
              <a:buChar char="Ø"/>
            </a:pPr>
            <a:r>
              <a:rPr lang="en-US" dirty="0">
                <a:latin typeface="Arial" panose="020B0604020202020204" pitchFamily="34" charset="0"/>
              </a:rPr>
              <a:t>Both continuous low-dose antimicrobial prophylaxis and post-coital antimicrobial prophylaxis, have</a:t>
            </a:r>
            <a:br>
              <a:rPr lang="en-US" dirty="0"/>
            </a:br>
            <a:r>
              <a:rPr lang="en-US" dirty="0">
                <a:latin typeface="Arial" panose="020B0604020202020204" pitchFamily="34" charset="0"/>
              </a:rPr>
              <a:t>been shown to reduce the rate of </a:t>
            </a:r>
            <a:r>
              <a:rPr lang="en-US" dirty="0" err="1">
                <a:latin typeface="Arial" panose="020B0604020202020204" pitchFamily="34" charset="0"/>
              </a:rPr>
              <a:t>rUTI</a:t>
            </a:r>
            <a:r>
              <a:rPr lang="en-US" dirty="0">
                <a:latin typeface="Arial" panose="020B0604020202020204" pitchFamily="34" charset="0"/>
              </a:rPr>
              <a:t>.</a:t>
            </a:r>
          </a:p>
          <a:p>
            <a:pPr marL="285750" indent="-285750">
              <a:buFont typeface="Wingdings" panose="05000000000000000000" pitchFamily="2" charset="2"/>
              <a:buChar char="Ø"/>
            </a:pPr>
            <a:r>
              <a:rPr lang="en-US" dirty="0">
                <a:latin typeface="Arial" panose="020B0604020202020204" pitchFamily="34" charset="0"/>
              </a:rPr>
              <a:t>A prospective cohort study showed that intermittent self-start therapy is effective, safe and</a:t>
            </a:r>
            <a:br>
              <a:rPr lang="en-US" dirty="0"/>
            </a:br>
            <a:r>
              <a:rPr lang="en-US" dirty="0">
                <a:latin typeface="Arial" panose="020B0604020202020204" pitchFamily="34" charset="0"/>
              </a:rPr>
              <a:t>economical in women with </a:t>
            </a:r>
            <a:r>
              <a:rPr lang="en-US" dirty="0" err="1">
                <a:latin typeface="Arial" panose="020B0604020202020204" pitchFamily="34" charset="0"/>
              </a:rPr>
              <a:t>rUTIs</a:t>
            </a:r>
            <a:r>
              <a:rPr lang="en-US" dirty="0">
                <a:latin typeface="Arial" panose="020B0604020202020204" pitchFamily="34" charset="0"/>
              </a:rPr>
              <a:t>.</a:t>
            </a:r>
          </a:p>
          <a:p>
            <a:pPr marL="285750" indent="-285750">
              <a:buFont typeface="Wingdings" panose="05000000000000000000" pitchFamily="2" charset="2"/>
              <a:buChar char="Ø"/>
            </a:pPr>
            <a:r>
              <a:rPr lang="en-US" dirty="0">
                <a:latin typeface="Arial" panose="020B0604020202020204" pitchFamily="34" charset="0"/>
              </a:rPr>
              <a:t>Recommendations Strength rating</a:t>
            </a:r>
            <a:br>
              <a:rPr lang="en-US" dirty="0"/>
            </a:br>
            <a:r>
              <a:rPr lang="en-US" dirty="0">
                <a:latin typeface="Arial" panose="020B0604020202020204" pitchFamily="34" charset="0"/>
              </a:rPr>
              <a:t>Diagnose recurrent UTI by urine culture. Strong</a:t>
            </a:r>
            <a:br>
              <a:rPr lang="en-US" dirty="0"/>
            </a:br>
            <a:r>
              <a:rPr lang="en-US" dirty="0">
                <a:latin typeface="Arial" panose="020B0604020202020204" pitchFamily="34" charset="0"/>
              </a:rPr>
              <a:t>Do not perform an extensive routine workup (</a:t>
            </a:r>
            <a:r>
              <a:rPr lang="en-US" dirty="0" err="1">
                <a:latin typeface="Arial" panose="020B0604020202020204" pitchFamily="34" charset="0"/>
              </a:rPr>
              <a:t>e.g</a:t>
            </a:r>
            <a:r>
              <a:rPr lang="en-US" dirty="0">
                <a:latin typeface="Arial" panose="020B0604020202020204" pitchFamily="34" charset="0"/>
              </a:rPr>
              <a:t> cystoscopy, full abdominal ultrasound) in</a:t>
            </a:r>
            <a:br>
              <a:rPr lang="en-US" dirty="0"/>
            </a:br>
            <a:r>
              <a:rPr lang="en-US" dirty="0">
                <a:latin typeface="Arial" panose="020B0604020202020204" pitchFamily="34" charset="0"/>
              </a:rPr>
              <a:t>women younger than 40 years of age with recurrent UTI and no risk factors.</a:t>
            </a:r>
          </a:p>
          <a:p>
            <a:pPr marL="285750" indent="-285750">
              <a:buFont typeface="Wingdings" panose="05000000000000000000" pitchFamily="2" charset="2"/>
              <a:buChar char="Ø"/>
            </a:pPr>
            <a:r>
              <a:rPr lang="en-US" dirty="0">
                <a:latin typeface="Arial" panose="020B0604020202020204" pitchFamily="34" charset="0"/>
              </a:rPr>
              <a:t>Advise pre-menopausal women regarding increased fluid intake as it might reduce the risk</a:t>
            </a:r>
            <a:br>
              <a:rPr lang="en-US" dirty="0"/>
            </a:br>
            <a:r>
              <a:rPr lang="en-US" dirty="0">
                <a:latin typeface="Arial" panose="020B0604020202020204" pitchFamily="34" charset="0"/>
              </a:rPr>
              <a:t>of recurrent UTI.</a:t>
            </a:r>
          </a:p>
          <a:p>
            <a:pPr marL="285750" indent="-285750">
              <a:buFont typeface="Wingdings" panose="05000000000000000000" pitchFamily="2" charset="2"/>
              <a:buChar char="Ø"/>
            </a:pPr>
            <a:r>
              <a:rPr lang="en-US" dirty="0">
                <a:latin typeface="Arial" panose="020B0604020202020204" pitchFamily="34" charset="0"/>
              </a:rPr>
              <a:t>Use vaginal </a:t>
            </a:r>
            <a:r>
              <a:rPr lang="en-US" dirty="0" err="1">
                <a:latin typeface="Arial" panose="020B0604020202020204" pitchFamily="34" charset="0"/>
              </a:rPr>
              <a:t>oestrogen</a:t>
            </a:r>
            <a:r>
              <a:rPr lang="en-US" dirty="0">
                <a:latin typeface="Arial" panose="020B0604020202020204" pitchFamily="34" charset="0"/>
              </a:rPr>
              <a:t> replacement in post-menopausal women to prevent recurrent UTI</a:t>
            </a:r>
            <a:endParaRPr lang="en-US" dirty="0"/>
          </a:p>
        </p:txBody>
      </p:sp>
      <p:pic>
        <p:nvPicPr>
          <p:cNvPr id="3" name="Picture 2">
            <a:extLst>
              <a:ext uri="{FF2B5EF4-FFF2-40B4-BE49-F238E27FC236}">
                <a16:creationId xmlns:a16="http://schemas.microsoft.com/office/drawing/2014/main" id="{20CA6BC0-1E50-498A-A85A-27D0DD5B5565}"/>
              </a:ext>
            </a:extLst>
          </p:cNvPr>
          <p:cNvPicPr>
            <a:picLocks noChangeAspect="1"/>
          </p:cNvPicPr>
          <p:nvPr/>
        </p:nvPicPr>
        <p:blipFill>
          <a:blip r:embed="rId2"/>
          <a:stretch>
            <a:fillRect/>
          </a:stretch>
        </p:blipFill>
        <p:spPr>
          <a:xfrm>
            <a:off x="7653766" y="1604961"/>
            <a:ext cx="3286402" cy="4253972"/>
          </a:xfrm>
          <a:prstGeom prst="rect">
            <a:avLst/>
          </a:prstGeom>
        </p:spPr>
      </p:pic>
    </p:spTree>
    <p:extLst>
      <p:ext uri="{BB962C8B-B14F-4D97-AF65-F5344CB8AC3E}">
        <p14:creationId xmlns:p14="http://schemas.microsoft.com/office/powerpoint/2010/main" val="3059899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F03EFE-40CD-431B-896C-2031F9F4DD42}"/>
              </a:ext>
            </a:extLst>
          </p:cNvPr>
          <p:cNvSpPr/>
          <p:nvPr/>
        </p:nvSpPr>
        <p:spPr>
          <a:xfrm>
            <a:off x="383822" y="508000"/>
            <a:ext cx="9053689" cy="5909310"/>
          </a:xfrm>
          <a:prstGeom prst="rect">
            <a:avLst/>
          </a:prstGeom>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rPr>
              <a:t>Use </a:t>
            </a:r>
            <a:r>
              <a:rPr lang="en-US" dirty="0" err="1">
                <a:latin typeface="Arial" panose="020B0604020202020204" pitchFamily="34" charset="0"/>
              </a:rPr>
              <a:t>immunoactive</a:t>
            </a:r>
            <a:r>
              <a:rPr lang="en-US" dirty="0">
                <a:latin typeface="Arial" panose="020B0604020202020204" pitchFamily="34" charset="0"/>
              </a:rPr>
              <a:t> prophylaxis to reduce recurrent UTI in all age groups. Strong</a:t>
            </a:r>
            <a:br>
              <a:rPr lang="en-US" dirty="0"/>
            </a:br>
            <a:r>
              <a:rPr lang="en-US" dirty="0">
                <a:latin typeface="Arial" panose="020B0604020202020204" pitchFamily="34" charset="0"/>
              </a:rPr>
              <a:t>Advise patients on the use of local or oral probiotics containing strains of proven efficacy for vaginal flora regeneration to prevent UTIs.</a:t>
            </a:r>
          </a:p>
          <a:p>
            <a:endParaRPr lang="en-US" dirty="0">
              <a:latin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rPr>
              <a:t>Advise patients on the use of cranberry products to reduce recurrent UTI episodes;</a:t>
            </a:r>
            <a:br>
              <a:rPr lang="en-US" dirty="0"/>
            </a:br>
            <a:r>
              <a:rPr lang="en-US" dirty="0">
                <a:latin typeface="Arial" panose="020B0604020202020204" pitchFamily="34" charset="0"/>
              </a:rPr>
              <a:t>however, patients should be informed that the quality of evidence underpinning this is low with contradictory findings</a:t>
            </a:r>
          </a:p>
          <a:p>
            <a:endParaRPr lang="en-US" dirty="0">
              <a:latin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rPr>
              <a:t>Use D-mannose to reduce recurrent UTI episodes, but patients should be informed that further studies are needed to confirm the results of initial trials</a:t>
            </a:r>
          </a:p>
          <a:p>
            <a:endParaRPr lang="en-US" dirty="0">
              <a:latin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rPr>
              <a:t>Use </a:t>
            </a:r>
            <a:r>
              <a:rPr lang="en-US" dirty="0" err="1">
                <a:latin typeface="Arial" panose="020B0604020202020204" pitchFamily="34" charset="0"/>
              </a:rPr>
              <a:t>endovesical</a:t>
            </a:r>
            <a:r>
              <a:rPr lang="en-US" dirty="0">
                <a:latin typeface="Arial" panose="020B0604020202020204" pitchFamily="34" charset="0"/>
              </a:rPr>
              <a:t> instillations of hyaluronic acid or a combination of hyaluronic acid and chondroitin sulphate to prevent recurrent UTIs in patients where less invasive preventive approaches have been unsuccessful. Patients should be informed that further studies are needed to confirm the results of initial trials.</a:t>
            </a:r>
          </a:p>
          <a:p>
            <a:pPr marL="285750" indent="-285750">
              <a:buFont typeface="Wingdings" panose="05000000000000000000" pitchFamily="2" charset="2"/>
              <a:buChar char="Ø"/>
            </a:pPr>
            <a:r>
              <a:rPr lang="en-US" dirty="0">
                <a:latin typeface="Arial" panose="020B0604020202020204" pitchFamily="34" charset="0"/>
              </a:rPr>
              <a:t>Use continuous or post-coital antimicrobial prophylaxis to prevent recurrent UTI when non-antimicrobial interventions have failed. Counsel patients regarding possible side effects.</a:t>
            </a:r>
          </a:p>
          <a:p>
            <a:endParaRPr lang="en-US" dirty="0">
              <a:latin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rPr>
              <a:t>For patients with good compliance self-administered short-term antimicrobial therapy should be considered</a:t>
            </a:r>
            <a:endParaRPr lang="en-US" dirty="0"/>
          </a:p>
        </p:txBody>
      </p:sp>
    </p:spTree>
    <p:extLst>
      <p:ext uri="{BB962C8B-B14F-4D97-AF65-F5344CB8AC3E}">
        <p14:creationId xmlns:p14="http://schemas.microsoft.com/office/powerpoint/2010/main" val="368119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B542-B68F-4E8B-9E3C-5E02FA78EF4F}"/>
              </a:ext>
            </a:extLst>
          </p:cNvPr>
          <p:cNvSpPr>
            <a:spLocks noGrp="1"/>
          </p:cNvSpPr>
          <p:nvPr>
            <p:ph type="title"/>
          </p:nvPr>
        </p:nvSpPr>
        <p:spPr>
          <a:xfrm>
            <a:off x="1354666" y="2370667"/>
            <a:ext cx="8625947" cy="767644"/>
          </a:xfrm>
        </p:spPr>
        <p:txBody>
          <a:bodyPr/>
          <a:lstStyle/>
          <a:p>
            <a:r>
              <a:rPr lang="en-US" dirty="0"/>
              <a:t>Uncomplicated pyelonephritis</a:t>
            </a:r>
          </a:p>
        </p:txBody>
      </p:sp>
      <p:sp>
        <p:nvSpPr>
          <p:cNvPr id="3" name="Text Placeholder 2">
            <a:extLst>
              <a:ext uri="{FF2B5EF4-FFF2-40B4-BE49-F238E27FC236}">
                <a16:creationId xmlns:a16="http://schemas.microsoft.com/office/drawing/2014/main" id="{44C60FEC-1AD4-4080-B2CC-EBC1AE56536A}"/>
              </a:ext>
            </a:extLst>
          </p:cNvPr>
          <p:cNvSpPr>
            <a:spLocks noGrp="1"/>
          </p:cNvSpPr>
          <p:nvPr>
            <p:ph type="body" idx="1"/>
          </p:nvPr>
        </p:nvSpPr>
        <p:spPr>
          <a:xfrm>
            <a:off x="993422" y="4865511"/>
            <a:ext cx="8987191" cy="1019856"/>
          </a:xfrm>
        </p:spPr>
        <p:txBody>
          <a:bodyPr>
            <a:noAutofit/>
          </a:bodyPr>
          <a:lstStyle/>
          <a:p>
            <a:r>
              <a:rPr lang="en-US" dirty="0">
                <a:solidFill>
                  <a:schemeClr val="tx1"/>
                </a:solidFill>
              </a:rPr>
              <a:t>Uncomplicated pyelonephritis is defined as pyelonephritis limited to non-pregnant, pre-menopausal women with no known relevant urological abnormalities or comorbidities.</a:t>
            </a:r>
          </a:p>
        </p:txBody>
      </p:sp>
    </p:spTree>
    <p:extLst>
      <p:ext uri="{BB962C8B-B14F-4D97-AF65-F5344CB8AC3E}">
        <p14:creationId xmlns:p14="http://schemas.microsoft.com/office/powerpoint/2010/main" val="931641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FA6FB-AA22-4929-B725-907924FCE676}"/>
              </a:ext>
            </a:extLst>
          </p:cNvPr>
          <p:cNvSpPr>
            <a:spLocks noGrp="1"/>
          </p:cNvSpPr>
          <p:nvPr>
            <p:ph type="title"/>
          </p:nvPr>
        </p:nvSpPr>
        <p:spPr/>
        <p:txBody>
          <a:bodyPr/>
          <a:lstStyle/>
          <a:p>
            <a:r>
              <a:rPr lang="en-US" sz="2400" dirty="0"/>
              <a:t>Summary of evidence and recommendations for the diagnostic evaluation of uncomplicated</a:t>
            </a:r>
            <a:br>
              <a:rPr lang="en-US" sz="2400" dirty="0"/>
            </a:br>
            <a:r>
              <a:rPr lang="en-US" sz="2400" dirty="0"/>
              <a:t>pyelonephritis</a:t>
            </a:r>
          </a:p>
        </p:txBody>
      </p:sp>
      <p:sp>
        <p:nvSpPr>
          <p:cNvPr id="5" name="Content Placeholder 4">
            <a:extLst>
              <a:ext uri="{FF2B5EF4-FFF2-40B4-BE49-F238E27FC236}">
                <a16:creationId xmlns:a16="http://schemas.microsoft.com/office/drawing/2014/main" id="{40A6C187-2032-48B6-96FA-0B958E76051C}"/>
              </a:ext>
            </a:extLst>
          </p:cNvPr>
          <p:cNvSpPr>
            <a:spLocks noGrp="1"/>
          </p:cNvSpPr>
          <p:nvPr>
            <p:ph idx="1"/>
          </p:nvPr>
        </p:nvSpPr>
        <p:spPr>
          <a:xfrm>
            <a:off x="1154955" y="2607732"/>
            <a:ext cx="6205402" cy="3412067"/>
          </a:xfrm>
        </p:spPr>
        <p:txBody>
          <a:bodyPr>
            <a:normAutofit/>
          </a:bodyPr>
          <a:lstStyle/>
          <a:p>
            <a:r>
              <a:rPr lang="en-US" dirty="0">
                <a:latin typeface="Arial" panose="020B0604020202020204" pitchFamily="34" charset="0"/>
                <a:cs typeface="Arial" panose="020B0604020202020204" pitchFamily="34" charset="0"/>
              </a:rPr>
              <a:t>Urine culture and antimicrobial susceptibility testing should be performed in all cases of pyelonephritis in addition to urinalysis.</a:t>
            </a:r>
          </a:p>
          <a:p>
            <a:r>
              <a:rPr lang="en-US" dirty="0">
                <a:latin typeface="Arial" panose="020B0604020202020204" pitchFamily="34" charset="0"/>
                <a:cs typeface="Arial" panose="020B0604020202020204" pitchFamily="34" charset="0"/>
              </a:rPr>
              <a:t>A prospective observational cohort study found that radiologic imaging can selectively be applied in adults with febrile UTI without loss of clinically relevant information by using a simple clinical prediction rule.</a:t>
            </a:r>
          </a:p>
          <a:p>
            <a:r>
              <a:rPr lang="en-US" dirty="0">
                <a:latin typeface="Arial" panose="020B0604020202020204" pitchFamily="34" charset="0"/>
                <a:cs typeface="Arial" panose="020B0604020202020204" pitchFamily="34" charset="0"/>
              </a:rPr>
              <a:t>Additional imaging investigations, such as a contrast enhanced CT scan should be done if the patient remains febrile after 72 hours of treatment or in patients with suspected complications e.g. sepsis</a:t>
            </a:r>
          </a:p>
        </p:txBody>
      </p:sp>
      <p:pic>
        <p:nvPicPr>
          <p:cNvPr id="6" name="Picture 5">
            <a:extLst>
              <a:ext uri="{FF2B5EF4-FFF2-40B4-BE49-F238E27FC236}">
                <a16:creationId xmlns:a16="http://schemas.microsoft.com/office/drawing/2014/main" id="{E493F564-381E-4ED8-A47F-8A743F8E5950}"/>
              </a:ext>
            </a:extLst>
          </p:cNvPr>
          <p:cNvPicPr>
            <a:picLocks noChangeAspect="1"/>
          </p:cNvPicPr>
          <p:nvPr/>
        </p:nvPicPr>
        <p:blipFill>
          <a:blip r:embed="rId2"/>
          <a:stretch>
            <a:fillRect/>
          </a:stretch>
        </p:blipFill>
        <p:spPr>
          <a:xfrm>
            <a:off x="7168444" y="3138311"/>
            <a:ext cx="5023556" cy="2186725"/>
          </a:xfrm>
          <a:prstGeom prst="rect">
            <a:avLst/>
          </a:prstGeom>
        </p:spPr>
      </p:pic>
    </p:spTree>
    <p:extLst>
      <p:ext uri="{BB962C8B-B14F-4D97-AF65-F5344CB8AC3E}">
        <p14:creationId xmlns:p14="http://schemas.microsoft.com/office/powerpoint/2010/main" val="3484616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52BB-576A-4824-A35D-C17C3AA3B4F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EBE17B52-7784-4B5E-B30C-12BB11D4C33B}"/>
              </a:ext>
            </a:extLst>
          </p:cNvPr>
          <p:cNvSpPr>
            <a:spLocks noGrp="1"/>
          </p:cNvSpPr>
          <p:nvPr>
            <p:ph idx="1"/>
          </p:nvPr>
        </p:nvSpPr>
        <p:spPr>
          <a:xfrm>
            <a:off x="1154954" y="3081866"/>
            <a:ext cx="5584513" cy="2937933"/>
          </a:xfrm>
        </p:spPr>
        <p:txBody>
          <a:bodyPr/>
          <a:lstStyle/>
          <a:p>
            <a:r>
              <a:rPr lang="en-US" dirty="0">
                <a:latin typeface="Arial" panose="020B0604020202020204" pitchFamily="34" charset="0"/>
                <a:cs typeface="Arial" panose="020B0604020202020204" pitchFamily="34" charset="0"/>
              </a:rPr>
              <a:t>Perform urinalysis (e.g. using the dipstick method), including the assessment of white and red blood cells and nitrite, for routine diagnosis.</a:t>
            </a:r>
          </a:p>
          <a:p>
            <a:r>
              <a:rPr lang="en-US" dirty="0">
                <a:latin typeface="Arial" panose="020B0604020202020204" pitchFamily="34" charset="0"/>
                <a:cs typeface="Arial" panose="020B0604020202020204" pitchFamily="34" charset="0"/>
              </a:rPr>
              <a:t>Perform urine culture and antimicrobial susceptibility testing in patients with pyelonephritis.</a:t>
            </a:r>
          </a:p>
          <a:p>
            <a:r>
              <a:rPr lang="en-US" dirty="0">
                <a:latin typeface="Arial" panose="020B0604020202020204" pitchFamily="34" charset="0"/>
                <a:cs typeface="Arial" panose="020B0604020202020204" pitchFamily="34" charset="0"/>
              </a:rPr>
              <a:t>Perform imaging of the urinary tract to exclude urgent urological disorders.</a:t>
            </a:r>
          </a:p>
        </p:txBody>
      </p:sp>
      <p:pic>
        <p:nvPicPr>
          <p:cNvPr id="4" name="Picture 3">
            <a:extLst>
              <a:ext uri="{FF2B5EF4-FFF2-40B4-BE49-F238E27FC236}">
                <a16:creationId xmlns:a16="http://schemas.microsoft.com/office/drawing/2014/main" id="{76A267D7-16CF-453F-9FAA-D082D009542C}"/>
              </a:ext>
            </a:extLst>
          </p:cNvPr>
          <p:cNvPicPr>
            <a:picLocks noChangeAspect="1"/>
          </p:cNvPicPr>
          <p:nvPr/>
        </p:nvPicPr>
        <p:blipFill>
          <a:blip r:embed="rId2"/>
          <a:stretch>
            <a:fillRect/>
          </a:stretch>
        </p:blipFill>
        <p:spPr>
          <a:xfrm>
            <a:off x="7158748" y="2833511"/>
            <a:ext cx="3724446" cy="3341511"/>
          </a:xfrm>
          <a:prstGeom prst="rect">
            <a:avLst/>
          </a:prstGeom>
        </p:spPr>
      </p:pic>
    </p:spTree>
    <p:extLst>
      <p:ext uri="{BB962C8B-B14F-4D97-AF65-F5344CB8AC3E}">
        <p14:creationId xmlns:p14="http://schemas.microsoft.com/office/powerpoint/2010/main" val="2346223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937B1A-B9B0-4963-81EB-EB01EC870EFF}"/>
              </a:ext>
            </a:extLst>
          </p:cNvPr>
          <p:cNvSpPr>
            <a:spLocks noGrp="1"/>
          </p:cNvSpPr>
          <p:nvPr>
            <p:ph type="title"/>
          </p:nvPr>
        </p:nvSpPr>
        <p:spPr/>
        <p:txBody>
          <a:bodyPr/>
          <a:lstStyle/>
          <a:p>
            <a:r>
              <a:rPr lang="en-US" dirty="0">
                <a:latin typeface="Arial" panose="020B0604020202020204" pitchFamily="34" charset="0"/>
              </a:rPr>
              <a:t>Disease management</a:t>
            </a:r>
            <a:br>
              <a:rPr lang="en-US" dirty="0"/>
            </a:br>
            <a:endParaRPr lang="en-US" dirty="0"/>
          </a:p>
        </p:txBody>
      </p:sp>
      <p:sp>
        <p:nvSpPr>
          <p:cNvPr id="5" name="Rectangle 4">
            <a:extLst>
              <a:ext uri="{FF2B5EF4-FFF2-40B4-BE49-F238E27FC236}">
                <a16:creationId xmlns:a16="http://schemas.microsoft.com/office/drawing/2014/main" id="{DC5BD741-C59C-4C56-948C-87B832153CDD}"/>
              </a:ext>
            </a:extLst>
          </p:cNvPr>
          <p:cNvSpPr/>
          <p:nvPr/>
        </p:nvSpPr>
        <p:spPr>
          <a:xfrm>
            <a:off x="824090" y="2348089"/>
            <a:ext cx="10137422" cy="369332"/>
          </a:xfrm>
          <a:prstGeom prst="rect">
            <a:avLst/>
          </a:prstGeom>
        </p:spPr>
        <p:txBody>
          <a:bodyPr wrap="square">
            <a:spAutoFit/>
          </a:bodyP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D0D42988-53F4-4166-A013-A133F4F41F32}"/>
              </a:ext>
            </a:extLst>
          </p:cNvPr>
          <p:cNvPicPr>
            <a:picLocks noChangeAspect="1"/>
          </p:cNvPicPr>
          <p:nvPr/>
        </p:nvPicPr>
        <p:blipFill>
          <a:blip r:embed="rId2"/>
          <a:stretch>
            <a:fillRect/>
          </a:stretch>
        </p:blipFill>
        <p:spPr>
          <a:xfrm>
            <a:off x="282222" y="2535091"/>
            <a:ext cx="11119410" cy="3741531"/>
          </a:xfrm>
          <a:prstGeom prst="rect">
            <a:avLst/>
          </a:prstGeom>
        </p:spPr>
      </p:pic>
    </p:spTree>
    <p:extLst>
      <p:ext uri="{BB962C8B-B14F-4D97-AF65-F5344CB8AC3E}">
        <p14:creationId xmlns:p14="http://schemas.microsoft.com/office/powerpoint/2010/main" val="404984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F93FE-1629-45E2-A227-D95788D2DE22}"/>
              </a:ext>
            </a:extLst>
          </p:cNvPr>
          <p:cNvPicPr>
            <a:picLocks noChangeAspect="1"/>
          </p:cNvPicPr>
          <p:nvPr/>
        </p:nvPicPr>
        <p:blipFill>
          <a:blip r:embed="rId2"/>
          <a:stretch>
            <a:fillRect/>
          </a:stretch>
        </p:blipFill>
        <p:spPr>
          <a:xfrm>
            <a:off x="6069250" y="3387750"/>
            <a:ext cx="53499" cy="82500"/>
          </a:xfrm>
          <a:prstGeom prst="rect">
            <a:avLst/>
          </a:prstGeom>
        </p:spPr>
      </p:pic>
      <p:pic>
        <p:nvPicPr>
          <p:cNvPr id="3" name="Picture 2">
            <a:extLst>
              <a:ext uri="{FF2B5EF4-FFF2-40B4-BE49-F238E27FC236}">
                <a16:creationId xmlns:a16="http://schemas.microsoft.com/office/drawing/2014/main" id="{C7D3D9EF-A051-4F95-B1CF-37531E05831B}"/>
              </a:ext>
            </a:extLst>
          </p:cNvPr>
          <p:cNvPicPr>
            <a:picLocks noChangeAspect="1"/>
          </p:cNvPicPr>
          <p:nvPr/>
        </p:nvPicPr>
        <p:blipFill>
          <a:blip r:embed="rId3"/>
          <a:stretch>
            <a:fillRect/>
          </a:stretch>
        </p:blipFill>
        <p:spPr>
          <a:xfrm>
            <a:off x="6224587" y="3543300"/>
            <a:ext cx="47625" cy="76200"/>
          </a:xfrm>
          <a:prstGeom prst="rect">
            <a:avLst/>
          </a:prstGeom>
        </p:spPr>
      </p:pic>
      <p:pic>
        <p:nvPicPr>
          <p:cNvPr id="5" name="Picture 4">
            <a:extLst>
              <a:ext uri="{FF2B5EF4-FFF2-40B4-BE49-F238E27FC236}">
                <a16:creationId xmlns:a16="http://schemas.microsoft.com/office/drawing/2014/main" id="{20BABD12-C3D9-4394-97FF-1BB15AE807E4}"/>
              </a:ext>
            </a:extLst>
          </p:cNvPr>
          <p:cNvPicPr>
            <a:picLocks noChangeAspect="1"/>
          </p:cNvPicPr>
          <p:nvPr/>
        </p:nvPicPr>
        <p:blipFill>
          <a:blip r:embed="rId4"/>
          <a:stretch>
            <a:fillRect/>
          </a:stretch>
        </p:blipFill>
        <p:spPr>
          <a:xfrm>
            <a:off x="334406" y="828372"/>
            <a:ext cx="9167257" cy="5064428"/>
          </a:xfrm>
          <a:prstGeom prst="rect">
            <a:avLst/>
          </a:prstGeom>
        </p:spPr>
      </p:pic>
    </p:spTree>
    <p:extLst>
      <p:ext uri="{BB962C8B-B14F-4D97-AF65-F5344CB8AC3E}">
        <p14:creationId xmlns:p14="http://schemas.microsoft.com/office/powerpoint/2010/main" val="133698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C401E-AB1B-48B4-BB16-0F9D0AB32707}"/>
              </a:ext>
            </a:extLst>
          </p:cNvPr>
          <p:cNvPicPr>
            <a:picLocks noChangeAspect="1"/>
          </p:cNvPicPr>
          <p:nvPr/>
        </p:nvPicPr>
        <p:blipFill>
          <a:blip r:embed="rId2"/>
          <a:stretch>
            <a:fillRect/>
          </a:stretch>
        </p:blipFill>
        <p:spPr>
          <a:xfrm>
            <a:off x="8797" y="376518"/>
            <a:ext cx="9602419" cy="6024282"/>
          </a:xfrm>
          <a:prstGeom prst="rect">
            <a:avLst/>
          </a:prstGeom>
        </p:spPr>
      </p:pic>
    </p:spTree>
    <p:extLst>
      <p:ext uri="{BB962C8B-B14F-4D97-AF65-F5344CB8AC3E}">
        <p14:creationId xmlns:p14="http://schemas.microsoft.com/office/powerpoint/2010/main" val="2051798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994F3-0A24-4B75-86C0-E859B4389C55}"/>
              </a:ext>
            </a:extLst>
          </p:cNvPr>
          <p:cNvPicPr>
            <a:picLocks noChangeAspect="1"/>
          </p:cNvPicPr>
          <p:nvPr/>
        </p:nvPicPr>
        <p:blipFill>
          <a:blip r:embed="rId2"/>
          <a:stretch>
            <a:fillRect/>
          </a:stretch>
        </p:blipFill>
        <p:spPr>
          <a:xfrm>
            <a:off x="0" y="575734"/>
            <a:ext cx="9860447" cy="6005689"/>
          </a:xfrm>
          <a:prstGeom prst="rect">
            <a:avLst/>
          </a:prstGeom>
        </p:spPr>
      </p:pic>
    </p:spTree>
    <p:extLst>
      <p:ext uri="{BB962C8B-B14F-4D97-AF65-F5344CB8AC3E}">
        <p14:creationId xmlns:p14="http://schemas.microsoft.com/office/powerpoint/2010/main" val="1890031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D13F-5E28-452A-9C36-E7C8A5BCAE74}"/>
              </a:ext>
            </a:extLst>
          </p:cNvPr>
          <p:cNvSpPr>
            <a:spLocks noGrp="1"/>
          </p:cNvSpPr>
          <p:nvPr>
            <p:ph type="title"/>
          </p:nvPr>
        </p:nvSpPr>
        <p:spPr/>
        <p:txBody>
          <a:bodyPr/>
          <a:lstStyle/>
          <a:p>
            <a:r>
              <a:rPr lang="en-US" dirty="0"/>
              <a:t>Note:</a:t>
            </a:r>
          </a:p>
        </p:txBody>
      </p:sp>
      <p:sp>
        <p:nvSpPr>
          <p:cNvPr id="3" name="Rectangle 2">
            <a:extLst>
              <a:ext uri="{FF2B5EF4-FFF2-40B4-BE49-F238E27FC236}">
                <a16:creationId xmlns:a16="http://schemas.microsoft.com/office/drawing/2014/main" id="{569AE6E5-C5BE-41E1-92B7-6F41BF93C5A0}"/>
              </a:ext>
            </a:extLst>
          </p:cNvPr>
          <p:cNvSpPr/>
          <p:nvPr/>
        </p:nvSpPr>
        <p:spPr>
          <a:xfrm>
            <a:off x="518055" y="2494845"/>
            <a:ext cx="6661678" cy="3785652"/>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rPr>
              <a:t>In pregnant women with pyelonephritis, outpatient management with appropriate parenteral antimicrobials may</a:t>
            </a:r>
            <a:br>
              <a:rPr lang="en-US" sz="2000" dirty="0"/>
            </a:br>
            <a:r>
              <a:rPr lang="en-US" sz="2000" dirty="0">
                <a:latin typeface="Arial" panose="020B0604020202020204" pitchFamily="34" charset="0"/>
              </a:rPr>
              <a:t>also be considered, provided symptoms are mild and close follow-up is feasible In more severe cases of pyelonephritis, hospitalization and supportive care are usually required</a:t>
            </a:r>
          </a:p>
          <a:p>
            <a:pPr marL="285750" indent="-285750">
              <a:buFont typeface="Arial" panose="020B0604020202020204" pitchFamily="34" charset="0"/>
              <a:buChar char="•"/>
            </a:pPr>
            <a:r>
              <a:rPr lang="en-US" sz="2000" dirty="0">
                <a:latin typeface="Arial" panose="020B0604020202020204" pitchFamily="34" charset="0"/>
              </a:rPr>
              <a:t>. After clinical improvement  parenteral therapy can also be switched to oral therapy for a total treatment duration of seven to ten days.</a:t>
            </a:r>
          </a:p>
          <a:p>
            <a:pPr marL="285750" indent="-285750">
              <a:buFont typeface="Arial" panose="020B0604020202020204" pitchFamily="34" charset="0"/>
              <a:buChar char="•"/>
            </a:pPr>
            <a:r>
              <a:rPr lang="en-US" sz="2000" dirty="0">
                <a:latin typeface="Arial" panose="020B0604020202020204" pitchFamily="34" charset="0"/>
              </a:rPr>
              <a:t> Follow-up Post-treatment urinalysis or urine cultures in asymptomatic patients post-therapy are not indicated</a:t>
            </a:r>
            <a:endParaRPr lang="en-US" sz="2000" dirty="0"/>
          </a:p>
        </p:txBody>
      </p:sp>
      <p:pic>
        <p:nvPicPr>
          <p:cNvPr id="4" name="Picture 3">
            <a:extLst>
              <a:ext uri="{FF2B5EF4-FFF2-40B4-BE49-F238E27FC236}">
                <a16:creationId xmlns:a16="http://schemas.microsoft.com/office/drawing/2014/main" id="{6BBFE2F4-59FE-4473-8474-C1B16CC4D839}"/>
              </a:ext>
            </a:extLst>
          </p:cNvPr>
          <p:cNvPicPr>
            <a:picLocks noChangeAspect="1"/>
          </p:cNvPicPr>
          <p:nvPr/>
        </p:nvPicPr>
        <p:blipFill>
          <a:blip r:embed="rId2"/>
          <a:stretch>
            <a:fillRect/>
          </a:stretch>
        </p:blipFill>
        <p:spPr>
          <a:xfrm>
            <a:off x="7665156" y="2713037"/>
            <a:ext cx="3171295" cy="3171295"/>
          </a:xfrm>
          <a:prstGeom prst="rect">
            <a:avLst/>
          </a:prstGeom>
        </p:spPr>
      </p:pic>
    </p:spTree>
    <p:extLst>
      <p:ext uri="{BB962C8B-B14F-4D97-AF65-F5344CB8AC3E}">
        <p14:creationId xmlns:p14="http://schemas.microsoft.com/office/powerpoint/2010/main" val="2274109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4DCD-5917-4927-81B6-94A1FC2D354F}"/>
              </a:ext>
            </a:extLst>
          </p:cNvPr>
          <p:cNvSpPr>
            <a:spLocks noGrp="1"/>
          </p:cNvSpPr>
          <p:nvPr>
            <p:ph type="title"/>
          </p:nvPr>
        </p:nvSpPr>
        <p:spPr/>
        <p:txBody>
          <a:bodyPr/>
          <a:lstStyle/>
          <a:p>
            <a:r>
              <a:rPr lang="en-US" dirty="0"/>
              <a:t>Complicated UTI</a:t>
            </a:r>
          </a:p>
        </p:txBody>
      </p:sp>
      <p:pic>
        <p:nvPicPr>
          <p:cNvPr id="4" name="Picture 3">
            <a:extLst>
              <a:ext uri="{FF2B5EF4-FFF2-40B4-BE49-F238E27FC236}">
                <a16:creationId xmlns:a16="http://schemas.microsoft.com/office/drawing/2014/main" id="{51B619D8-54F6-401F-B29B-4D08A086DFDE}"/>
              </a:ext>
            </a:extLst>
          </p:cNvPr>
          <p:cNvPicPr>
            <a:picLocks noChangeAspect="1"/>
          </p:cNvPicPr>
          <p:nvPr/>
        </p:nvPicPr>
        <p:blipFill>
          <a:blip r:embed="rId2"/>
          <a:stretch>
            <a:fillRect/>
          </a:stretch>
        </p:blipFill>
        <p:spPr>
          <a:xfrm>
            <a:off x="720016" y="3090214"/>
            <a:ext cx="10954211" cy="2794118"/>
          </a:xfrm>
          <a:prstGeom prst="rect">
            <a:avLst/>
          </a:prstGeom>
        </p:spPr>
      </p:pic>
    </p:spTree>
    <p:extLst>
      <p:ext uri="{BB962C8B-B14F-4D97-AF65-F5344CB8AC3E}">
        <p14:creationId xmlns:p14="http://schemas.microsoft.com/office/powerpoint/2010/main" val="3178818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9E1A9-AFC8-4A8B-82E1-9694A5555D7D}"/>
              </a:ext>
            </a:extLst>
          </p:cNvPr>
          <p:cNvPicPr>
            <a:picLocks noChangeAspect="1"/>
          </p:cNvPicPr>
          <p:nvPr/>
        </p:nvPicPr>
        <p:blipFill>
          <a:blip r:embed="rId2"/>
          <a:stretch>
            <a:fillRect/>
          </a:stretch>
        </p:blipFill>
        <p:spPr>
          <a:xfrm>
            <a:off x="270933" y="846667"/>
            <a:ext cx="9202151" cy="5852257"/>
          </a:xfrm>
          <a:prstGeom prst="rect">
            <a:avLst/>
          </a:prstGeom>
        </p:spPr>
      </p:pic>
    </p:spTree>
    <p:extLst>
      <p:ext uri="{BB962C8B-B14F-4D97-AF65-F5344CB8AC3E}">
        <p14:creationId xmlns:p14="http://schemas.microsoft.com/office/powerpoint/2010/main" val="27653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55BAD-BD06-4989-9D5C-741728E14C5F}"/>
              </a:ext>
            </a:extLst>
          </p:cNvPr>
          <p:cNvPicPr>
            <a:picLocks noChangeAspect="1"/>
          </p:cNvPicPr>
          <p:nvPr/>
        </p:nvPicPr>
        <p:blipFill>
          <a:blip r:embed="rId2"/>
          <a:stretch>
            <a:fillRect/>
          </a:stretch>
        </p:blipFill>
        <p:spPr>
          <a:xfrm>
            <a:off x="65448" y="778933"/>
            <a:ext cx="9593399" cy="5892800"/>
          </a:xfrm>
          <a:prstGeom prst="rect">
            <a:avLst/>
          </a:prstGeom>
        </p:spPr>
      </p:pic>
    </p:spTree>
    <p:extLst>
      <p:ext uri="{BB962C8B-B14F-4D97-AF65-F5344CB8AC3E}">
        <p14:creationId xmlns:p14="http://schemas.microsoft.com/office/powerpoint/2010/main" val="2211609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B070-16C0-4205-B4BC-4DF27A9B26E9}"/>
              </a:ext>
            </a:extLst>
          </p:cNvPr>
          <p:cNvSpPr>
            <a:spLocks noGrp="1"/>
          </p:cNvSpPr>
          <p:nvPr>
            <p:ph type="title"/>
          </p:nvPr>
        </p:nvSpPr>
        <p:spPr/>
        <p:txBody>
          <a:bodyPr/>
          <a:lstStyle/>
          <a:p>
            <a:r>
              <a:rPr lang="en-US" dirty="0">
                <a:latin typeface="Arial" panose="020B0604020202020204" pitchFamily="34" charset="0"/>
              </a:rPr>
              <a:t>Catheter-associated UTIs</a:t>
            </a:r>
            <a:endParaRPr lang="en-US" dirty="0"/>
          </a:p>
        </p:txBody>
      </p:sp>
      <p:sp>
        <p:nvSpPr>
          <p:cNvPr id="3" name="Rectangle 2">
            <a:extLst>
              <a:ext uri="{FF2B5EF4-FFF2-40B4-BE49-F238E27FC236}">
                <a16:creationId xmlns:a16="http://schemas.microsoft.com/office/drawing/2014/main" id="{9FC236BD-019E-411F-8A6D-24E4766EF124}"/>
              </a:ext>
            </a:extLst>
          </p:cNvPr>
          <p:cNvSpPr/>
          <p:nvPr/>
        </p:nvSpPr>
        <p:spPr>
          <a:xfrm>
            <a:off x="1016000" y="2664179"/>
            <a:ext cx="6265333" cy="3785652"/>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rPr>
              <a:t>Catheter-associated UTI refers to UTIs occurring in a person whose urinary tract is currently catheterized</a:t>
            </a:r>
            <a:br>
              <a:rPr lang="en-US" sz="2000" dirty="0"/>
            </a:br>
            <a:r>
              <a:rPr lang="en-US" sz="2000" dirty="0">
                <a:latin typeface="Arial" panose="020B0604020202020204" pitchFamily="34" charset="0"/>
              </a:rPr>
              <a:t>or has been catheterized within the past 48 hours</a:t>
            </a:r>
          </a:p>
          <a:p>
            <a:pPr marL="285750" indent="-285750">
              <a:buFont typeface="Arial" panose="020B0604020202020204" pitchFamily="34" charset="0"/>
              <a:buChar char="•"/>
            </a:pPr>
            <a:endParaRPr lang="en-US" sz="2000" dirty="0">
              <a:latin typeface="Arial" panose="020B0604020202020204" pitchFamily="34" charset="0"/>
            </a:endParaRPr>
          </a:p>
          <a:p>
            <a:endParaRPr lang="en-US" sz="2000" dirty="0">
              <a:latin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rPr>
              <a:t>The urinary catheter literature is problematic as many published studies use the term CA-bacteriuria without providing information on what proportion are CA-ABU and CA-UTI, and some studies use the term CA-UTI when referring to CA-ABU or CA-bacteriuria</a:t>
            </a:r>
            <a:endParaRPr lang="en-US" sz="2000" dirty="0"/>
          </a:p>
        </p:txBody>
      </p:sp>
      <p:pic>
        <p:nvPicPr>
          <p:cNvPr id="5" name="Picture 4">
            <a:extLst>
              <a:ext uri="{FF2B5EF4-FFF2-40B4-BE49-F238E27FC236}">
                <a16:creationId xmlns:a16="http://schemas.microsoft.com/office/drawing/2014/main" id="{340E9EDA-DB2F-44EF-AA60-9DC4C48391BA}"/>
              </a:ext>
            </a:extLst>
          </p:cNvPr>
          <p:cNvPicPr>
            <a:picLocks noChangeAspect="1"/>
          </p:cNvPicPr>
          <p:nvPr/>
        </p:nvPicPr>
        <p:blipFill>
          <a:blip r:embed="rId2"/>
          <a:stretch>
            <a:fillRect/>
          </a:stretch>
        </p:blipFill>
        <p:spPr>
          <a:xfrm>
            <a:off x="7281333" y="2664179"/>
            <a:ext cx="4682134" cy="3505504"/>
          </a:xfrm>
          <a:prstGeom prst="rect">
            <a:avLst/>
          </a:prstGeom>
        </p:spPr>
      </p:pic>
    </p:spTree>
    <p:extLst>
      <p:ext uri="{BB962C8B-B14F-4D97-AF65-F5344CB8AC3E}">
        <p14:creationId xmlns:p14="http://schemas.microsoft.com/office/powerpoint/2010/main" val="3309153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E3C3EB-6960-4E89-9F79-F6426591725F}"/>
              </a:ext>
            </a:extLst>
          </p:cNvPr>
          <p:cNvPicPr>
            <a:picLocks noChangeAspect="1"/>
          </p:cNvPicPr>
          <p:nvPr/>
        </p:nvPicPr>
        <p:blipFill>
          <a:blip r:embed="rId2"/>
          <a:stretch>
            <a:fillRect/>
          </a:stretch>
        </p:blipFill>
        <p:spPr>
          <a:xfrm>
            <a:off x="508001" y="541868"/>
            <a:ext cx="7766756" cy="5904088"/>
          </a:xfrm>
          <a:prstGeom prst="rect">
            <a:avLst/>
          </a:prstGeom>
        </p:spPr>
      </p:pic>
      <p:pic>
        <p:nvPicPr>
          <p:cNvPr id="5" name="Picture 4">
            <a:extLst>
              <a:ext uri="{FF2B5EF4-FFF2-40B4-BE49-F238E27FC236}">
                <a16:creationId xmlns:a16="http://schemas.microsoft.com/office/drawing/2014/main" id="{C57DC174-F78E-4E18-9B9E-FBAF8223B53F}"/>
              </a:ext>
            </a:extLst>
          </p:cNvPr>
          <p:cNvPicPr>
            <a:picLocks noChangeAspect="1"/>
          </p:cNvPicPr>
          <p:nvPr/>
        </p:nvPicPr>
        <p:blipFill>
          <a:blip r:embed="rId3"/>
          <a:stretch>
            <a:fillRect/>
          </a:stretch>
        </p:blipFill>
        <p:spPr>
          <a:xfrm>
            <a:off x="8284888" y="2641599"/>
            <a:ext cx="3636180" cy="2822221"/>
          </a:xfrm>
          <a:prstGeom prst="rect">
            <a:avLst/>
          </a:prstGeom>
        </p:spPr>
      </p:pic>
    </p:spTree>
    <p:extLst>
      <p:ext uri="{BB962C8B-B14F-4D97-AF65-F5344CB8AC3E}">
        <p14:creationId xmlns:p14="http://schemas.microsoft.com/office/powerpoint/2010/main" val="3058837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265276-8BF7-43F0-8900-49C29234197C}"/>
              </a:ext>
            </a:extLst>
          </p:cNvPr>
          <p:cNvPicPr>
            <a:picLocks noChangeAspect="1"/>
          </p:cNvPicPr>
          <p:nvPr/>
        </p:nvPicPr>
        <p:blipFill>
          <a:blip r:embed="rId2"/>
          <a:stretch>
            <a:fillRect/>
          </a:stretch>
        </p:blipFill>
        <p:spPr>
          <a:xfrm>
            <a:off x="68812" y="909403"/>
            <a:ext cx="7607632" cy="5276907"/>
          </a:xfrm>
          <a:prstGeom prst="rect">
            <a:avLst/>
          </a:prstGeom>
        </p:spPr>
      </p:pic>
      <p:pic>
        <p:nvPicPr>
          <p:cNvPr id="4" name="Picture 3">
            <a:extLst>
              <a:ext uri="{FF2B5EF4-FFF2-40B4-BE49-F238E27FC236}">
                <a16:creationId xmlns:a16="http://schemas.microsoft.com/office/drawing/2014/main" id="{7E71C892-C482-4812-A36A-CDA01A4BF2AF}"/>
              </a:ext>
            </a:extLst>
          </p:cNvPr>
          <p:cNvPicPr>
            <a:picLocks noChangeAspect="1"/>
          </p:cNvPicPr>
          <p:nvPr/>
        </p:nvPicPr>
        <p:blipFill>
          <a:blip r:embed="rId3"/>
          <a:stretch>
            <a:fillRect/>
          </a:stretch>
        </p:blipFill>
        <p:spPr>
          <a:xfrm>
            <a:off x="7792859" y="1888389"/>
            <a:ext cx="4089705" cy="3318933"/>
          </a:xfrm>
          <a:prstGeom prst="rect">
            <a:avLst/>
          </a:prstGeom>
        </p:spPr>
      </p:pic>
    </p:spTree>
    <p:extLst>
      <p:ext uri="{BB962C8B-B14F-4D97-AF65-F5344CB8AC3E}">
        <p14:creationId xmlns:p14="http://schemas.microsoft.com/office/powerpoint/2010/main" val="4076010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1EF837-5DF7-40D9-B93A-7C8633E3FDDB}"/>
              </a:ext>
            </a:extLst>
          </p:cNvPr>
          <p:cNvPicPr>
            <a:picLocks noChangeAspect="1"/>
          </p:cNvPicPr>
          <p:nvPr/>
        </p:nvPicPr>
        <p:blipFill>
          <a:blip r:embed="rId2"/>
          <a:stretch>
            <a:fillRect/>
          </a:stretch>
        </p:blipFill>
        <p:spPr>
          <a:xfrm>
            <a:off x="209239" y="801511"/>
            <a:ext cx="10535769" cy="5836356"/>
          </a:xfrm>
          <a:prstGeom prst="rect">
            <a:avLst/>
          </a:prstGeom>
        </p:spPr>
      </p:pic>
    </p:spTree>
    <p:extLst>
      <p:ext uri="{BB962C8B-B14F-4D97-AF65-F5344CB8AC3E}">
        <p14:creationId xmlns:p14="http://schemas.microsoft.com/office/powerpoint/2010/main" val="308295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27A10-6213-42A2-B1B3-91EF6B0680F5}"/>
              </a:ext>
            </a:extLst>
          </p:cNvPr>
          <p:cNvPicPr>
            <a:picLocks noChangeAspect="1"/>
          </p:cNvPicPr>
          <p:nvPr/>
        </p:nvPicPr>
        <p:blipFill>
          <a:blip r:embed="rId2"/>
          <a:stretch>
            <a:fillRect/>
          </a:stretch>
        </p:blipFill>
        <p:spPr>
          <a:xfrm>
            <a:off x="1600759" y="1358328"/>
            <a:ext cx="8990482" cy="4141344"/>
          </a:xfrm>
          <a:prstGeom prst="rect">
            <a:avLst/>
          </a:prstGeom>
        </p:spPr>
      </p:pic>
    </p:spTree>
    <p:extLst>
      <p:ext uri="{BB962C8B-B14F-4D97-AF65-F5344CB8AC3E}">
        <p14:creationId xmlns:p14="http://schemas.microsoft.com/office/powerpoint/2010/main" val="3599227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A88A-D6DB-4D5C-B51A-F9A2068AF530}"/>
              </a:ext>
            </a:extLst>
          </p:cNvPr>
          <p:cNvSpPr>
            <a:spLocks noGrp="1"/>
          </p:cNvSpPr>
          <p:nvPr>
            <p:ph type="title"/>
          </p:nvPr>
        </p:nvSpPr>
        <p:spPr/>
        <p:txBody>
          <a:bodyPr/>
          <a:lstStyle/>
          <a:p>
            <a:r>
              <a:rPr lang="en-US" dirty="0"/>
              <a:t>UROSEPSOS</a:t>
            </a:r>
          </a:p>
        </p:txBody>
      </p:sp>
      <p:pic>
        <p:nvPicPr>
          <p:cNvPr id="5" name="Content Placeholder 4">
            <a:extLst>
              <a:ext uri="{FF2B5EF4-FFF2-40B4-BE49-F238E27FC236}">
                <a16:creationId xmlns:a16="http://schemas.microsoft.com/office/drawing/2014/main" id="{38FD092E-6071-455A-A8D7-D97A1D167513}"/>
              </a:ext>
            </a:extLst>
          </p:cNvPr>
          <p:cNvPicPr>
            <a:picLocks noGrp="1" noChangeAspect="1"/>
          </p:cNvPicPr>
          <p:nvPr>
            <p:ph idx="1"/>
          </p:nvPr>
        </p:nvPicPr>
        <p:blipFill>
          <a:blip r:embed="rId2"/>
          <a:stretch>
            <a:fillRect/>
          </a:stretch>
        </p:blipFill>
        <p:spPr>
          <a:xfrm>
            <a:off x="361244" y="2484647"/>
            <a:ext cx="11209867" cy="4232242"/>
          </a:xfrm>
        </p:spPr>
      </p:pic>
    </p:spTree>
    <p:extLst>
      <p:ext uri="{BB962C8B-B14F-4D97-AF65-F5344CB8AC3E}">
        <p14:creationId xmlns:p14="http://schemas.microsoft.com/office/powerpoint/2010/main" val="1289259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B2BA9A-2C9E-4239-BCDA-3EF4CB99ADEC}"/>
              </a:ext>
            </a:extLst>
          </p:cNvPr>
          <p:cNvPicPr>
            <a:picLocks noChangeAspect="1"/>
          </p:cNvPicPr>
          <p:nvPr/>
        </p:nvPicPr>
        <p:blipFill>
          <a:blip r:embed="rId2"/>
          <a:stretch>
            <a:fillRect/>
          </a:stretch>
        </p:blipFill>
        <p:spPr>
          <a:xfrm>
            <a:off x="283523" y="760732"/>
            <a:ext cx="11373458" cy="6097268"/>
          </a:xfrm>
          <a:prstGeom prst="rect">
            <a:avLst/>
          </a:prstGeom>
        </p:spPr>
      </p:pic>
    </p:spTree>
    <p:extLst>
      <p:ext uri="{BB962C8B-B14F-4D97-AF65-F5344CB8AC3E}">
        <p14:creationId xmlns:p14="http://schemas.microsoft.com/office/powerpoint/2010/main" val="4010709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352CE-E652-4832-B9DD-E19DDE2989C4}"/>
              </a:ext>
            </a:extLst>
          </p:cNvPr>
          <p:cNvPicPr>
            <a:picLocks noChangeAspect="1"/>
          </p:cNvPicPr>
          <p:nvPr/>
        </p:nvPicPr>
        <p:blipFill>
          <a:blip r:embed="rId2"/>
          <a:stretch>
            <a:fillRect/>
          </a:stretch>
        </p:blipFill>
        <p:spPr>
          <a:xfrm>
            <a:off x="427348" y="1264357"/>
            <a:ext cx="9782041" cy="5147732"/>
          </a:xfrm>
          <a:prstGeom prst="rect">
            <a:avLst/>
          </a:prstGeom>
        </p:spPr>
      </p:pic>
      <p:pic>
        <p:nvPicPr>
          <p:cNvPr id="4" name="Picture 3">
            <a:extLst>
              <a:ext uri="{FF2B5EF4-FFF2-40B4-BE49-F238E27FC236}">
                <a16:creationId xmlns:a16="http://schemas.microsoft.com/office/drawing/2014/main" id="{7AC16300-319D-4741-ACB8-A0F699F66D57}"/>
              </a:ext>
            </a:extLst>
          </p:cNvPr>
          <p:cNvPicPr>
            <a:picLocks noChangeAspect="1"/>
          </p:cNvPicPr>
          <p:nvPr/>
        </p:nvPicPr>
        <p:blipFill>
          <a:blip r:embed="rId3"/>
          <a:stretch>
            <a:fillRect/>
          </a:stretch>
        </p:blipFill>
        <p:spPr>
          <a:xfrm>
            <a:off x="4921956" y="3337630"/>
            <a:ext cx="4967111" cy="2256013"/>
          </a:xfrm>
          <a:prstGeom prst="rect">
            <a:avLst/>
          </a:prstGeom>
        </p:spPr>
      </p:pic>
    </p:spTree>
    <p:extLst>
      <p:ext uri="{BB962C8B-B14F-4D97-AF65-F5344CB8AC3E}">
        <p14:creationId xmlns:p14="http://schemas.microsoft.com/office/powerpoint/2010/main" val="655986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4E1B-184B-447F-8F7B-EB54518ED134}"/>
              </a:ext>
            </a:extLst>
          </p:cNvPr>
          <p:cNvSpPr>
            <a:spLocks noGrp="1"/>
          </p:cNvSpPr>
          <p:nvPr>
            <p:ph type="title"/>
          </p:nvPr>
        </p:nvSpPr>
        <p:spPr/>
        <p:txBody>
          <a:bodyPr/>
          <a:lstStyle/>
          <a:p>
            <a:r>
              <a:rPr lang="en-US" sz="4800" dirty="0"/>
              <a:t>Finally we finished IT !!!</a:t>
            </a:r>
          </a:p>
        </p:txBody>
      </p:sp>
      <p:pic>
        <p:nvPicPr>
          <p:cNvPr id="5" name="Picture 4">
            <a:extLst>
              <a:ext uri="{FF2B5EF4-FFF2-40B4-BE49-F238E27FC236}">
                <a16:creationId xmlns:a16="http://schemas.microsoft.com/office/drawing/2014/main" id="{51287605-C24B-4EA6-A58C-D8C42D9F0012}"/>
              </a:ext>
            </a:extLst>
          </p:cNvPr>
          <p:cNvPicPr>
            <a:picLocks noChangeAspect="1"/>
          </p:cNvPicPr>
          <p:nvPr/>
        </p:nvPicPr>
        <p:blipFill>
          <a:blip r:embed="rId2"/>
          <a:stretch>
            <a:fillRect/>
          </a:stretch>
        </p:blipFill>
        <p:spPr>
          <a:xfrm>
            <a:off x="6797727" y="1219199"/>
            <a:ext cx="4340800" cy="4809067"/>
          </a:xfrm>
          <a:prstGeom prst="rect">
            <a:avLst/>
          </a:prstGeom>
        </p:spPr>
      </p:pic>
    </p:spTree>
    <p:extLst>
      <p:ext uri="{BB962C8B-B14F-4D97-AF65-F5344CB8AC3E}">
        <p14:creationId xmlns:p14="http://schemas.microsoft.com/office/powerpoint/2010/main" val="272889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C684-1347-49F0-8C7C-B05BDD8109ED}"/>
              </a:ext>
            </a:extLst>
          </p:cNvPr>
          <p:cNvSpPr>
            <a:spLocks noGrp="1"/>
          </p:cNvSpPr>
          <p:nvPr>
            <p:ph type="title"/>
          </p:nvPr>
        </p:nvSpPr>
        <p:spPr/>
        <p:txBody>
          <a:bodyPr/>
          <a:lstStyle/>
          <a:p>
            <a:r>
              <a:rPr lang="en-US" dirty="0"/>
              <a:t>Attention please!!!</a:t>
            </a:r>
          </a:p>
        </p:txBody>
      </p:sp>
      <p:sp>
        <p:nvSpPr>
          <p:cNvPr id="3" name="Content Placeholder 2">
            <a:extLst>
              <a:ext uri="{FF2B5EF4-FFF2-40B4-BE49-F238E27FC236}">
                <a16:creationId xmlns:a16="http://schemas.microsoft.com/office/drawing/2014/main" id="{0FEC1578-2366-47C0-B5FB-2D0F19DA0991}"/>
              </a:ext>
            </a:extLst>
          </p:cNvPr>
          <p:cNvSpPr>
            <a:spLocks noGrp="1"/>
          </p:cNvSpPr>
          <p:nvPr>
            <p:ph idx="1"/>
          </p:nvPr>
        </p:nvSpPr>
        <p:spPr>
          <a:xfrm>
            <a:off x="1154955" y="2942355"/>
            <a:ext cx="4941046" cy="3085911"/>
          </a:xfrm>
        </p:spPr>
        <p:txBody>
          <a:bodyPr>
            <a:noAutofit/>
          </a:bodyPr>
          <a:lstStyle/>
          <a:p>
            <a:pPr algn="ctr"/>
            <a:r>
              <a:rPr lang="en-US" sz="2400" dirty="0"/>
              <a:t>There is </a:t>
            </a:r>
            <a:r>
              <a:rPr lang="en-US" sz="2400" dirty="0">
                <a:solidFill>
                  <a:srgbClr val="FF0000"/>
                </a:solidFill>
              </a:rPr>
              <a:t>a clear association </a:t>
            </a:r>
            <a:r>
              <a:rPr lang="en-US" sz="2400" dirty="0"/>
              <a:t>between </a:t>
            </a:r>
            <a:r>
              <a:rPr lang="en-US" sz="2400" dirty="0">
                <a:solidFill>
                  <a:srgbClr val="FF0000"/>
                </a:solidFill>
              </a:rPr>
              <a:t>antibiotic prescribing </a:t>
            </a:r>
            <a:r>
              <a:rPr lang="en-US" sz="2400" dirty="0"/>
              <a:t>in suspected UTI and the development of</a:t>
            </a:r>
            <a:br>
              <a:rPr lang="en-US" sz="2400" dirty="0"/>
            </a:br>
            <a:r>
              <a:rPr lang="en-US" sz="2400" dirty="0">
                <a:solidFill>
                  <a:srgbClr val="FF0000"/>
                </a:solidFill>
              </a:rPr>
              <a:t>antimicrobial resistance </a:t>
            </a:r>
            <a:r>
              <a:rPr lang="en-US" sz="2400" dirty="0"/>
              <a:t>(AMR)</a:t>
            </a:r>
          </a:p>
        </p:txBody>
      </p:sp>
      <p:pic>
        <p:nvPicPr>
          <p:cNvPr id="4" name="Picture 3">
            <a:extLst>
              <a:ext uri="{FF2B5EF4-FFF2-40B4-BE49-F238E27FC236}">
                <a16:creationId xmlns:a16="http://schemas.microsoft.com/office/drawing/2014/main" id="{6D55067A-FBB7-472F-AF45-DCC837F3A7C0}"/>
              </a:ext>
            </a:extLst>
          </p:cNvPr>
          <p:cNvPicPr>
            <a:picLocks noChangeAspect="1"/>
          </p:cNvPicPr>
          <p:nvPr/>
        </p:nvPicPr>
        <p:blipFill>
          <a:blip r:embed="rId2"/>
          <a:stretch>
            <a:fillRect/>
          </a:stretch>
        </p:blipFill>
        <p:spPr>
          <a:xfrm>
            <a:off x="6923929" y="2942355"/>
            <a:ext cx="3927692" cy="2941977"/>
          </a:xfrm>
          <a:prstGeom prst="rect">
            <a:avLst/>
          </a:prstGeom>
        </p:spPr>
      </p:pic>
    </p:spTree>
    <p:extLst>
      <p:ext uri="{BB962C8B-B14F-4D97-AF65-F5344CB8AC3E}">
        <p14:creationId xmlns:p14="http://schemas.microsoft.com/office/powerpoint/2010/main" val="427846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832F-7F9A-4152-95A6-92314E9156A7}"/>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870C552E-5387-4D36-B998-DB56EE96E257}"/>
              </a:ext>
            </a:extLst>
          </p:cNvPr>
          <p:cNvSpPr>
            <a:spLocks noGrp="1"/>
          </p:cNvSpPr>
          <p:nvPr>
            <p:ph idx="1"/>
          </p:nvPr>
        </p:nvSpPr>
        <p:spPr>
          <a:xfrm>
            <a:off x="1154954" y="2912532"/>
            <a:ext cx="7266557" cy="3107267"/>
          </a:xfrm>
        </p:spPr>
        <p:txBody>
          <a:bodyPr>
            <a:normAutofit/>
          </a:bodyPr>
          <a:lstStyle/>
          <a:p>
            <a:r>
              <a:rPr lang="en-US" sz="2800" dirty="0"/>
              <a:t>A </a:t>
            </a:r>
            <a:r>
              <a:rPr lang="en-US" sz="2800" dirty="0">
                <a:solidFill>
                  <a:srgbClr val="FF0000"/>
                </a:solidFill>
              </a:rPr>
              <a:t>detailed patient history </a:t>
            </a:r>
            <a:r>
              <a:rPr lang="en-US" sz="2800" dirty="0"/>
              <a:t>is important to</a:t>
            </a:r>
            <a:br>
              <a:rPr lang="en-US" sz="2800" dirty="0"/>
            </a:br>
            <a:r>
              <a:rPr lang="en-US" sz="2800" dirty="0"/>
              <a:t>inform a differential diagnosis and </a:t>
            </a:r>
            <a:r>
              <a:rPr lang="en-US" sz="2800" dirty="0">
                <a:solidFill>
                  <a:srgbClr val="FF0000"/>
                </a:solidFill>
              </a:rPr>
              <a:t>exclude other causes </a:t>
            </a:r>
            <a:r>
              <a:rPr lang="en-US" sz="2800" dirty="0"/>
              <a:t>(e.g., a sexually transmitted infection that may present with urinary symptoms alone).</a:t>
            </a:r>
          </a:p>
        </p:txBody>
      </p:sp>
      <p:pic>
        <p:nvPicPr>
          <p:cNvPr id="4" name="Picture 3">
            <a:extLst>
              <a:ext uri="{FF2B5EF4-FFF2-40B4-BE49-F238E27FC236}">
                <a16:creationId xmlns:a16="http://schemas.microsoft.com/office/drawing/2014/main" id="{01D0FECC-978A-41A2-B70C-5BADDA2BFE21}"/>
              </a:ext>
            </a:extLst>
          </p:cNvPr>
          <p:cNvPicPr>
            <a:picLocks noChangeAspect="1"/>
          </p:cNvPicPr>
          <p:nvPr/>
        </p:nvPicPr>
        <p:blipFill>
          <a:blip r:embed="rId2"/>
          <a:stretch>
            <a:fillRect/>
          </a:stretch>
        </p:blipFill>
        <p:spPr>
          <a:xfrm>
            <a:off x="8700028" y="2912532"/>
            <a:ext cx="2757311" cy="2757311"/>
          </a:xfrm>
          <a:prstGeom prst="rect">
            <a:avLst/>
          </a:prstGeom>
        </p:spPr>
      </p:pic>
    </p:spTree>
    <p:extLst>
      <p:ext uri="{BB962C8B-B14F-4D97-AF65-F5344CB8AC3E}">
        <p14:creationId xmlns:p14="http://schemas.microsoft.com/office/powerpoint/2010/main" val="250801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22D03-373A-4790-97FA-CE433913707B}"/>
              </a:ext>
            </a:extLst>
          </p:cNvPr>
          <p:cNvSpPr>
            <a:spLocks noGrp="1"/>
          </p:cNvSpPr>
          <p:nvPr>
            <p:ph idx="1"/>
          </p:nvPr>
        </p:nvSpPr>
        <p:spPr>
          <a:xfrm>
            <a:off x="1154955" y="2551289"/>
            <a:ext cx="7526202" cy="3468511"/>
          </a:xfrm>
        </p:spPr>
        <p:txBody>
          <a:bodyPr>
            <a:normAutofit/>
          </a:bodyPr>
          <a:lstStyle/>
          <a:p>
            <a:r>
              <a:rPr lang="en-US" sz="2000" dirty="0">
                <a:latin typeface="Arial" panose="020B0604020202020204" pitchFamily="34" charset="0"/>
                <a:cs typeface="Arial" panose="020B0604020202020204" pitchFamily="34" charset="0"/>
              </a:rPr>
              <a:t>Microscopy, culture, and antibiotic sensitivity analysis of a mid-stream clean-catch urine specimen is the</a:t>
            </a:r>
            <a:br>
              <a:rPr lang="en-US" sz="2000" dirty="0">
                <a:latin typeface="Arial" panose="020B0604020202020204" pitchFamily="34" charset="0"/>
                <a:cs typeface="Arial" panose="020B0604020202020204" pitchFamily="34" charset="0"/>
              </a:rPr>
            </a:br>
            <a:r>
              <a:rPr lang="en-US" sz="2000" dirty="0">
                <a:solidFill>
                  <a:srgbClr val="FF0000"/>
                </a:solidFill>
                <a:latin typeface="Arial" panose="020B0604020202020204" pitchFamily="34" charset="0"/>
                <a:cs typeface="Arial" panose="020B0604020202020204" pitchFamily="34" charset="0"/>
              </a:rPr>
              <a:t>gold standard diagnostic test </a:t>
            </a:r>
            <a:r>
              <a:rPr lang="en-US" sz="2000" dirty="0">
                <a:latin typeface="Arial" panose="020B0604020202020204" pitchFamily="34" charset="0"/>
                <a:cs typeface="Arial" panose="020B0604020202020204" pitchFamily="34" charset="0"/>
              </a:rPr>
              <a:t>for all suspected symptomatic UTI.</a:t>
            </a:r>
          </a:p>
          <a:p>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Contamination</a:t>
            </a:r>
            <a:r>
              <a:rPr lang="en-US" sz="2000" dirty="0">
                <a:latin typeface="Arial" panose="020B0604020202020204" pitchFamily="34" charset="0"/>
                <a:cs typeface="Arial" panose="020B0604020202020204" pitchFamily="34" charset="0"/>
              </a:rPr>
              <a:t> should be considered for urine specimens with:</a:t>
            </a:r>
          </a:p>
          <a:p>
            <a:pPr marL="0" indent="0">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 Greater than 20 epithelial cells with no signs or symptoms; OR</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 Bacteria but no leucocytes; OR</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 Growth of multiple organisms (with or without leukocytosis).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9CF694A-3EB9-4EC0-BCFD-D9C40689B77D}"/>
              </a:ext>
            </a:extLst>
          </p:cNvPr>
          <p:cNvPicPr>
            <a:picLocks noChangeAspect="1"/>
          </p:cNvPicPr>
          <p:nvPr/>
        </p:nvPicPr>
        <p:blipFill>
          <a:blip r:embed="rId2"/>
          <a:stretch>
            <a:fillRect/>
          </a:stretch>
        </p:blipFill>
        <p:spPr>
          <a:xfrm>
            <a:off x="8672688" y="2551289"/>
            <a:ext cx="2920119" cy="2920119"/>
          </a:xfrm>
          <a:prstGeom prst="rect">
            <a:avLst/>
          </a:prstGeom>
        </p:spPr>
      </p:pic>
    </p:spTree>
    <p:extLst>
      <p:ext uri="{BB962C8B-B14F-4D97-AF65-F5344CB8AC3E}">
        <p14:creationId xmlns:p14="http://schemas.microsoft.com/office/powerpoint/2010/main" val="266411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81846-19A4-4BEB-88E5-202B87ACC49F}"/>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Staphylococcus aureus is an unusual cause of bacteriuria in the </a:t>
            </a:r>
            <a:r>
              <a:rPr lang="en-US" sz="2800" dirty="0">
                <a:solidFill>
                  <a:srgbClr val="FF0000"/>
                </a:solidFill>
                <a:latin typeface="Arial" panose="020B0604020202020204" pitchFamily="34" charset="0"/>
                <a:cs typeface="Arial" panose="020B0604020202020204" pitchFamily="34" charset="0"/>
              </a:rPr>
              <a:t>absence of catheterization or instrumentation</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This culture may therefore be indicative of S. aureus bacteremia. </a:t>
            </a:r>
          </a:p>
          <a:p>
            <a:r>
              <a:rPr lang="en-US" sz="2800" dirty="0">
                <a:latin typeface="Arial" panose="020B0604020202020204" pitchFamily="34" charset="0"/>
                <a:cs typeface="Arial" panose="020B0604020202020204" pitchFamily="34" charset="0"/>
              </a:rPr>
              <a:t>Blood cultures and consultation with Infectious Diseases (ID)/Microbiology may be indicated.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09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A502-4582-4F5B-8FB2-3EC51169161E}"/>
              </a:ext>
            </a:extLst>
          </p:cNvPr>
          <p:cNvSpPr>
            <a:spLocks noGrp="1"/>
          </p:cNvSpPr>
          <p:nvPr>
            <p:ph type="title"/>
          </p:nvPr>
        </p:nvSpPr>
        <p:spPr/>
        <p:txBody>
          <a:bodyPr/>
          <a:lstStyle/>
          <a:p>
            <a:r>
              <a:rPr lang="en-US" dirty="0" err="1"/>
              <a:t>Asymyomatic</a:t>
            </a:r>
            <a:r>
              <a:rPr lang="en-US" dirty="0"/>
              <a:t> </a:t>
            </a:r>
            <a:r>
              <a:rPr lang="en-US" dirty="0" err="1"/>
              <a:t>baceriuria</a:t>
            </a:r>
            <a:endParaRPr lang="en-US" dirty="0"/>
          </a:p>
        </p:txBody>
      </p:sp>
      <p:pic>
        <p:nvPicPr>
          <p:cNvPr id="4" name="Content Placeholder 3">
            <a:extLst>
              <a:ext uri="{FF2B5EF4-FFF2-40B4-BE49-F238E27FC236}">
                <a16:creationId xmlns:a16="http://schemas.microsoft.com/office/drawing/2014/main" id="{CDE96188-DABA-4E6E-A5E6-DDE031181DDC}"/>
              </a:ext>
            </a:extLst>
          </p:cNvPr>
          <p:cNvPicPr>
            <a:picLocks noGrp="1" noChangeAspect="1"/>
          </p:cNvPicPr>
          <p:nvPr>
            <p:ph idx="1"/>
          </p:nvPr>
        </p:nvPicPr>
        <p:blipFill>
          <a:blip r:embed="rId2"/>
          <a:stretch>
            <a:fillRect/>
          </a:stretch>
        </p:blipFill>
        <p:spPr>
          <a:xfrm>
            <a:off x="824089" y="2897880"/>
            <a:ext cx="4347898" cy="3011322"/>
          </a:xfrm>
          <a:prstGeom prst="rect">
            <a:avLst/>
          </a:prstGeom>
        </p:spPr>
      </p:pic>
      <p:sp>
        <p:nvSpPr>
          <p:cNvPr id="5" name="Rectangle 4">
            <a:extLst>
              <a:ext uri="{FF2B5EF4-FFF2-40B4-BE49-F238E27FC236}">
                <a16:creationId xmlns:a16="http://schemas.microsoft.com/office/drawing/2014/main" id="{34D5B39F-3B7A-449F-9593-E9E9008EC2F7}"/>
              </a:ext>
            </a:extLst>
          </p:cNvPr>
          <p:cNvSpPr/>
          <p:nvPr/>
        </p:nvSpPr>
        <p:spPr>
          <a:xfrm>
            <a:off x="6096001" y="2897879"/>
            <a:ext cx="5271910" cy="3416320"/>
          </a:xfrm>
          <a:prstGeom prst="rect">
            <a:avLst/>
          </a:prstGeom>
        </p:spPr>
        <p:txBody>
          <a:bodyPr wrap="square">
            <a:spAutoFit/>
          </a:bodyPr>
          <a:lstStyle/>
          <a:p>
            <a:r>
              <a:rPr lang="en-US" dirty="0">
                <a:latin typeface="Arial" panose="020B0604020202020204" pitchFamily="34" charset="0"/>
              </a:rPr>
              <a:t>urinary growth of bacteria in an asymptomatic individual (asymptomatic bacteriuria - ABU) is common, and</a:t>
            </a:r>
            <a:br>
              <a:rPr lang="en-US" dirty="0"/>
            </a:br>
            <a:r>
              <a:rPr lang="en-US" dirty="0">
                <a:latin typeface="Arial" panose="020B0604020202020204" pitchFamily="34" charset="0"/>
              </a:rPr>
              <a:t>corresponds to a commensal colonization </a:t>
            </a:r>
          </a:p>
          <a:p>
            <a:r>
              <a:rPr lang="en-US" dirty="0">
                <a:latin typeface="Arial" panose="020B0604020202020204" pitchFamily="34" charset="0"/>
              </a:rPr>
              <a:t>Clinical studies have shown that ABU may protect against superinfecting symptomatic UTI, thus treatment of ABU should be performed only in cases of proven benefit</a:t>
            </a:r>
            <a:br>
              <a:rPr lang="en-US" dirty="0"/>
            </a:br>
            <a:r>
              <a:rPr lang="en-US" dirty="0">
                <a:latin typeface="Arial" panose="020B0604020202020204" pitchFamily="34" charset="0"/>
              </a:rPr>
              <a:t>for the patient to avoid the risk of selecting antimicrobial resistance and eradicating a potentially protective</a:t>
            </a:r>
            <a:br>
              <a:rPr lang="en-US" dirty="0"/>
            </a:br>
            <a:r>
              <a:rPr lang="en-US" dirty="0">
                <a:latin typeface="Arial" panose="020B0604020202020204" pitchFamily="34" charset="0"/>
              </a:rPr>
              <a:t>ABU strain</a:t>
            </a:r>
            <a:endParaRPr lang="en-US" dirty="0"/>
          </a:p>
        </p:txBody>
      </p:sp>
    </p:spTree>
    <p:extLst>
      <p:ext uri="{BB962C8B-B14F-4D97-AF65-F5344CB8AC3E}">
        <p14:creationId xmlns:p14="http://schemas.microsoft.com/office/powerpoint/2010/main" val="17713165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5648</TotalTime>
  <Words>797</Words>
  <Application>Microsoft Office PowerPoint</Application>
  <PresentationFormat>Widescreen</PresentationFormat>
  <Paragraphs>132</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Century Gothic</vt:lpstr>
      <vt:lpstr>Wingdings</vt:lpstr>
      <vt:lpstr>Wingdings 3</vt:lpstr>
      <vt:lpstr>Ion Boardroom</vt:lpstr>
      <vt:lpstr>Urinary Tract Infections (adult): Empirical Treatment </vt:lpstr>
      <vt:lpstr>introduction</vt:lpstr>
      <vt:lpstr>PowerPoint Presentation</vt:lpstr>
      <vt:lpstr>PowerPoint Presentation</vt:lpstr>
      <vt:lpstr>Attention please!!!</vt:lpstr>
      <vt:lpstr>DIAGNOSIS:</vt:lpstr>
      <vt:lpstr>PowerPoint Presentation</vt:lpstr>
      <vt:lpstr>PowerPoint Presentation</vt:lpstr>
      <vt:lpstr>Asymyomatic baceriuria</vt:lpstr>
      <vt:lpstr>PowerPoint Presentation</vt:lpstr>
      <vt:lpstr>PowerPoint Presentation</vt:lpstr>
      <vt:lpstr>PowerPoint Presentation</vt:lpstr>
      <vt:lpstr>PowerPoint Presentation</vt:lpstr>
      <vt:lpstr>Uncomplicated cystitis</vt:lpstr>
      <vt:lpstr>PowerPoint Presentation</vt:lpstr>
      <vt:lpstr>PowerPoint Presentation</vt:lpstr>
      <vt:lpstr>PowerPoint Presentation</vt:lpstr>
      <vt:lpstr>PowerPoint Presentation</vt:lpstr>
      <vt:lpstr>Follow-up</vt:lpstr>
      <vt:lpstr>RECURRENT UTI</vt:lpstr>
      <vt:lpstr>PowerPoint Presentation</vt:lpstr>
      <vt:lpstr>Disease management  and follow_up</vt:lpstr>
      <vt:lpstr>PowerPoint Presentation</vt:lpstr>
      <vt:lpstr>PowerPoint Presentation</vt:lpstr>
      <vt:lpstr>PowerPoint Presentation</vt:lpstr>
      <vt:lpstr>Uncomplicated pyelonephritis</vt:lpstr>
      <vt:lpstr>Summary of evidence and recommendations for the diagnostic evaluation of uncomplicated pyelonephritis</vt:lpstr>
      <vt:lpstr>Recommendations:</vt:lpstr>
      <vt:lpstr>Disease management </vt:lpstr>
      <vt:lpstr>PowerPoint Presentation</vt:lpstr>
      <vt:lpstr>PowerPoint Presentation</vt:lpstr>
      <vt:lpstr>Note:</vt:lpstr>
      <vt:lpstr>Complicated UTI</vt:lpstr>
      <vt:lpstr>PowerPoint Presentation</vt:lpstr>
      <vt:lpstr>PowerPoint Presentation</vt:lpstr>
      <vt:lpstr>Catheter-associated UTIs</vt:lpstr>
      <vt:lpstr>PowerPoint Presentation</vt:lpstr>
      <vt:lpstr>PowerPoint Presentation</vt:lpstr>
      <vt:lpstr>PowerPoint Presentation</vt:lpstr>
      <vt:lpstr>UROSEPSOS</vt:lpstr>
      <vt:lpstr>PowerPoint Presentation</vt:lpstr>
      <vt:lpstr>PowerPoint Presentation</vt:lpstr>
      <vt:lpstr>Finally we finished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Urinary  Tract Infection In women</dc:title>
  <dc:creator>pershang nazemi</dc:creator>
  <cp:lastModifiedBy>pershang nazemi</cp:lastModifiedBy>
  <cp:revision>66</cp:revision>
  <dcterms:created xsi:type="dcterms:W3CDTF">2022-08-27T13:36:29Z</dcterms:created>
  <dcterms:modified xsi:type="dcterms:W3CDTF">2022-09-01T10:33:40Z</dcterms:modified>
</cp:coreProperties>
</file>